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61" r:id="rId37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049"/>
          <p:cNvSpPr/>
          <p:nvPr/>
        </p:nvSpPr>
        <p:spPr>
          <a:xfrm>
            <a:off x="1588" y="-12700"/>
            <a:ext cx="9142412" cy="1860550"/>
          </a:xfrm>
          <a:prstGeom prst="rect">
            <a:avLst/>
          </a:prstGeom>
          <a:gradFill rotWithShape="0">
            <a:gsLst>
              <a:gs pos="0">
                <a:srgbClr val="FEE5D2">
                  <a:alpha val="100000"/>
                </a:srgbClr>
              </a:gs>
              <a:gs pos="100000">
                <a:schemeClr val="bg1">
                  <a:alpha val="100000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1" name="Title 2050"/>
          <p:cNvSpPr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kern="1200"/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052" name="Subtitle 2051"/>
          <p:cNvSpPr/>
          <p:nvPr>
            <p:ph type="subTitle" idx="1"/>
          </p:nvPr>
        </p:nvSpPr>
        <p:spPr>
          <a:xfrm>
            <a:off x="1371600" y="3886200"/>
            <a:ext cx="6400800" cy="695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800" kern="1200">
                <a:ea typeface="SimHei" panose="02010609060101010101" charset="-122"/>
              </a:defRPr>
            </a:lvl1pPr>
            <a:lvl2pPr marL="457200" lvl="1" indent="-457200" algn="ctr">
              <a:buNone/>
              <a:defRPr sz="2800" kern="1200">
                <a:ea typeface="SimSun" panose="02010600030101010101" pitchFamily="2" charset="-122"/>
              </a:defRPr>
            </a:lvl2pPr>
            <a:lvl3pPr marL="914400" lvl="2" indent="-914400" algn="ctr">
              <a:buNone/>
              <a:defRPr sz="2800" kern="1200">
                <a:ea typeface="SimSun" panose="02010600030101010101" pitchFamily="2" charset="-122"/>
              </a:defRPr>
            </a:lvl3pPr>
            <a:lvl4pPr marL="1371600" lvl="3" indent="-1371600" algn="ctr">
              <a:buNone/>
              <a:defRPr sz="2800" kern="1200">
                <a:ea typeface="SimSun" panose="02010600030101010101" pitchFamily="2" charset="-122"/>
              </a:defRPr>
            </a:lvl4pPr>
            <a:lvl5pPr marL="1828800" lvl="4" indent="-1828800" algn="ctr">
              <a:buNone/>
              <a:defRPr sz="2800" kern="1200">
                <a:ea typeface="SimSun" panose="02010600030101010101" pitchFamily="2" charset="-122"/>
              </a:defRPr>
            </a:lvl5pPr>
          </a:lstStyle>
          <a:p>
            <a:pPr lvl="0"/>
            <a:r>
              <a:t>单击此处编辑母版副标题样式</a:t>
            </a:r>
          </a:p>
        </p:txBody>
      </p:sp>
      <p:sp>
        <p:nvSpPr>
          <p:cNvPr id="2053" name="Date Placeholder 2052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en-US"/>
          </a:p>
        </p:txBody>
      </p:sp>
      <p:sp>
        <p:nvSpPr>
          <p:cNvPr id="2054" name="Footer Placeholder 2053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en-US"/>
          </a:p>
        </p:txBody>
      </p:sp>
      <p:sp>
        <p:nvSpPr>
          <p:cNvPr id="2055" name="Slide Number Placeholder 2054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9A0DB2DC-4C9A-4742-B13C-FB6460FD3503}" type="slidenum">
              <a:rPr lang="en-US"/>
            </a:fld>
            <a:endParaRPr lang="en-US"/>
          </a:p>
        </p:txBody>
      </p:sp>
      <p:pic>
        <p:nvPicPr>
          <p:cNvPr id="2056" name="Picture 2055" descr="C:/Documents and Settings/Administrator/My Documents/My Pictures/075 拷贝.jpg075 拷贝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125" y="4868863"/>
            <a:ext cx="2382838" cy="1592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6544" y="274638"/>
            <a:ext cx="2059781" cy="6169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9936" cy="6169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9177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821" y="19177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1025"/>
          <p:cNvSpPr/>
          <p:nvPr/>
        </p:nvSpPr>
        <p:spPr>
          <a:xfrm>
            <a:off x="1588" y="-12700"/>
            <a:ext cx="9142412" cy="1860550"/>
          </a:xfrm>
          <a:prstGeom prst="rect">
            <a:avLst/>
          </a:prstGeom>
          <a:gradFill rotWithShape="0">
            <a:gsLst>
              <a:gs pos="0">
                <a:srgbClr val="FEE5D2">
                  <a:alpha val="100000"/>
                </a:srgbClr>
              </a:gs>
              <a:gs pos="100000">
                <a:schemeClr val="bg1">
                  <a:alpha val="100000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1027" name="Picture 1026" descr="956_2 拷贝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50" y="1557338"/>
            <a:ext cx="9001125" cy="5113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Title 1027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单击此处编辑母版标题样式</a:t>
            </a:r>
          </a:p>
        </p:txBody>
      </p:sp>
      <p:sp>
        <p:nvSpPr>
          <p:cNvPr id="1029" name="Text Placeholder 1028"/>
          <p:cNvSpPr/>
          <p:nvPr>
            <p:ph type="body" idx="1"/>
          </p:nvPr>
        </p:nvSpPr>
        <p:spPr>
          <a:xfrm>
            <a:off x="466725" y="19177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30" name="Date Placeholder 1029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1" name="Footer Placeholder 1030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2" name="Slide Number Placeholder 1031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单击此处编辑母版标题样式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hyperlink" Target="http://www.facebook.com/kingsoftstore" TargetMode="External"/><Relationship Id="rId4" Type="http://schemas.openxmlformats.org/officeDocument/2006/relationships/hyperlink" Target="https:/twitter.com/Kingsoft_Office" TargetMode="Externa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hyperlink" Target="http://www.kingsoftstore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ctrTitle"/>
          </p:nvPr>
        </p:nvSpPr>
        <p:spPr>
          <a:xfrm>
            <a:off x="685800" y="1891030"/>
            <a:ext cx="7772400" cy="1995170"/>
          </a:xfrm>
        </p:spPr>
        <p:txBody>
          <a:bodyPr/>
          <a:p>
            <a:r>
              <a:rPr lang="en-MY" altLang="en-US" sz="3200"/>
              <a:t>PERANAN GURU DALAM PROGRAM KESELAMATAN, AKTIVITI LUAR DAN PENJAGAAN KESELAMATAN UNTUK KANAK-KANAK</a:t>
            </a:r>
            <a:endParaRPr lang="en-MY" altLang="en-US" sz="3200"/>
          </a:p>
        </p:txBody>
      </p:sp>
      <p:sp>
        <p:nvSpPr>
          <p:cNvPr id="3" name="Subtitle 2"/>
          <p:cNvSpPr/>
          <p:nvPr>
            <p:ph type="subTitle" idx="1"/>
          </p:nvPr>
        </p:nvSpPr>
        <p:spPr>
          <a:xfrm>
            <a:off x="1371600" y="4138295"/>
            <a:ext cx="6400800" cy="695325"/>
          </a:xfrm>
        </p:spPr>
        <p:txBody>
          <a:bodyPr/>
          <a:p>
            <a:r>
              <a:rPr lang="en-MY" altLang="en-US"/>
              <a:t>SIR EMIR AZREEN BIN ROSLIN</a:t>
            </a:r>
            <a:endParaRPr lang="en-MY" altLang="en-US"/>
          </a:p>
        </p:txBody>
      </p:sp>
      <p:pic>
        <p:nvPicPr>
          <p:cNvPr id="5122" name="Picture 5121" descr="C:/Documents and Settings/Administrator/My Documents/My Pictures/075 拷贝.jpg075 拷贝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788" y="5084763"/>
            <a:ext cx="2382837" cy="1592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 sz="4000"/>
              <a:t>Pengaruh Pasukan Keselamatan</a:t>
            </a:r>
            <a:br>
              <a:rPr lang="en-MY" altLang="en-US"/>
            </a:br>
            <a:r>
              <a:rPr lang="en-MY" altLang="en-US" sz="2400"/>
              <a:t>(Kerjasama Agensi Lain)</a:t>
            </a:r>
            <a:endParaRPr lang="en-MY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MY" altLang="en-US"/>
              <a:t>Bertidak sebagai daya rujuk.</a:t>
            </a:r>
            <a:endParaRPr lang="en-MY" altLang="en-US"/>
          </a:p>
          <a:p>
            <a:r>
              <a:rPr lang="en-MY" altLang="en-US"/>
              <a:t>Pemantauan aktiviti yang dijalankan.</a:t>
            </a:r>
            <a:endParaRPr lang="en-MY" altLang="en-US"/>
          </a:p>
          <a:p>
            <a:r>
              <a:rPr lang="en-MY" altLang="en-US"/>
              <a:t>Berkerjasama Program Keselamatan di tadika.</a:t>
            </a:r>
            <a:endParaRPr lang="en-MY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510"/>
            <a:ext cx="5236210" cy="3926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690" y="2698115"/>
            <a:ext cx="5536565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Tujuan Program Keselamatan</a:t>
            </a:r>
            <a:endParaRPr lang="en-MY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917700"/>
            <a:ext cx="8229600" cy="4765040"/>
          </a:xfrm>
        </p:spPr>
        <p:txBody>
          <a:bodyPr/>
          <a:p>
            <a:pPr marL="0" indent="0">
              <a:buNone/>
            </a:pPr>
            <a:r>
              <a:rPr lang="en-MY" altLang="en-US" sz="2700" b="1"/>
              <a:t>Guru</a:t>
            </a:r>
            <a:endParaRPr lang="en-MY" altLang="en-US" sz="2700" b="1"/>
          </a:p>
          <a:p>
            <a:pPr marL="457200" indent="-457200" algn="just"/>
            <a:r>
              <a:rPr lang="en-MY" altLang="en-US" sz="2700"/>
              <a:t>Wujudkan daya usaha (guru) untuk mempelajari program-program keselamatan yang berkualiti dan bermanfaat untuk kanak-kanak.</a:t>
            </a:r>
            <a:endParaRPr lang="en-MY" altLang="en-US" sz="2700"/>
          </a:p>
          <a:p>
            <a:pPr marL="457200" indent="-457200" algn="just"/>
            <a:r>
              <a:rPr lang="en-MY" altLang="en-US" sz="2700"/>
              <a:t>Bersedia menyediakan pengalaman pembelajaran yang mengembirakan dan bermakna untuk kanak-kanak</a:t>
            </a:r>
            <a:endParaRPr lang="en-MY" altLang="en-US" sz="2700"/>
          </a:p>
          <a:p>
            <a:pPr marL="457200" indent="-457200" algn="just"/>
            <a:r>
              <a:rPr lang="en-MY" altLang="en-US" sz="2700"/>
              <a:t>Meningkatkan kreativiti guru ketika mengajar dan mempelajari sesuatu program keselamatan kanak-kanak untuk meningkatkan kefahaman kanak-kanak.</a:t>
            </a:r>
            <a:endParaRPr lang="en-MY" altLang="en-US" sz="2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MY" altLang="en-US" sz="2400" b="1"/>
              <a:t>Kanak-kanak</a:t>
            </a:r>
            <a:endParaRPr lang="en-MY" altLang="en-US" sz="2400" b="1"/>
          </a:p>
          <a:p>
            <a:pPr marL="457200" indent="-457200" algn="just"/>
            <a:r>
              <a:rPr lang="en-MY" altLang="en-US" sz="2400"/>
              <a:t>Mewujudkan kesedaran tentang kepentingan penjagaan keselamatan di dalam kalangan kanak-kanak di tadika.</a:t>
            </a:r>
            <a:endParaRPr lang="en-MY" altLang="en-US" sz="2400"/>
          </a:p>
          <a:p>
            <a:pPr marL="457200" indent="-457200" algn="just"/>
            <a:r>
              <a:rPr lang="en-MY" altLang="en-US" sz="2400"/>
              <a:t>Kenal pasti ancaman bahaya didalam/ luar rumah dan tadika seperti peralatan tajam/ tumbuhan berduri serta kawasan yang berbahaya untuk aktiviti bermain.</a:t>
            </a:r>
            <a:endParaRPr lang="en-MY" altLang="en-US" sz="2400"/>
          </a:p>
          <a:p>
            <a:pPr marL="457200" indent="-457200" algn="just"/>
            <a:r>
              <a:rPr lang="en-MY" altLang="en-US" sz="2400"/>
              <a:t>Kenal pasti ciri keselamatan semasa bermain air dan persekitaran yang selamat.</a:t>
            </a:r>
            <a:endParaRPr lang="en-MY" altLang="en-US" sz="2400"/>
          </a:p>
          <a:p>
            <a:pPr marL="457200" indent="-457200" algn="just"/>
            <a:r>
              <a:rPr lang="en-MY" altLang="en-US" sz="2400"/>
              <a:t>Kenal pasti bahaya bermain api dan meningkatkan kefamahaman melalui aktiviti latihan kebakaran di tadika.</a:t>
            </a:r>
            <a:endParaRPr lang="en-MY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CONTOH PROGRAM KESELAMATAN</a:t>
            </a:r>
            <a:endParaRPr lang="en-MY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PROGRAM KESELAMATAN DI JALAN RAYA</a:t>
            </a:r>
            <a:endParaRPr lang="en-MY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MY" altLang="en-US"/>
              <a:t>Tujuan</a:t>
            </a:r>
            <a:endParaRPr lang="en-MY" altLang="en-US"/>
          </a:p>
          <a:p>
            <a:pPr algn="just"/>
            <a:r>
              <a:rPr lang="en-MY" altLang="en-US"/>
              <a:t>Memberi pendedahan kepada kanak-kanak tentang penjagaan keselamatan diri semasa berjalan dan melintas di jalan raya, menaiki dan menurun bas sekolah serta semasa menunggang basikal.</a:t>
            </a:r>
            <a:endParaRPr lang="en-MY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889500" y="121285"/>
            <a:ext cx="4032250" cy="3023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Program Keselamatan di Jalan Raya</a:t>
            </a:r>
            <a:endParaRPr lang="en-MY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917700"/>
            <a:ext cx="8455025" cy="4526280"/>
          </a:xfrm>
        </p:spPr>
        <p:txBody>
          <a:bodyPr/>
          <a:p>
            <a:pPr marL="0" indent="0">
              <a:buNone/>
            </a:pPr>
            <a:r>
              <a:rPr lang="en-MY" altLang="en-US" sz="2800"/>
              <a:t>a) ketika melintas jalan</a:t>
            </a:r>
            <a:endParaRPr lang="en-MY" altLang="en-US" sz="2800"/>
          </a:p>
          <a:p>
            <a:pPr marL="0" indent="0">
              <a:buNone/>
            </a:pPr>
            <a:r>
              <a:rPr lang="en-MY" altLang="en-US" sz="2800" b="1"/>
              <a:t>Panduan keselamatan untuk pejalan kaki </a:t>
            </a:r>
            <a:endParaRPr lang="en-MY" altLang="en-US" sz="2800" b="1"/>
          </a:p>
          <a:p>
            <a:pPr algn="just"/>
            <a:r>
              <a:rPr lang="en-MY" altLang="en-US" sz="2800"/>
              <a:t>Gunakan jejantas, lintasan bawah tanah atau lorong pejalan kaki.</a:t>
            </a:r>
            <a:endParaRPr lang="en-MY" altLang="en-US" sz="2800"/>
          </a:p>
          <a:p>
            <a:pPr algn="just"/>
            <a:r>
              <a:rPr lang="en-MY" altLang="en-US" sz="2800"/>
              <a:t>Berhati-hati semasa melintas jalan ( Berhenti di bahu jalan, pandang ke kiri dan kanan dan melintas semasa tiada kenderaan.</a:t>
            </a:r>
            <a:endParaRPr lang="en-MY" altLang="en-US" sz="2800"/>
          </a:p>
          <a:p>
            <a:pPr algn="just"/>
            <a:r>
              <a:rPr lang="en-MY" altLang="en-US" sz="2800"/>
              <a:t>Berjalan mengadap arus trafik</a:t>
            </a:r>
            <a:endParaRPr lang="en-MY" altLang="en-US" sz="2800"/>
          </a:p>
          <a:p>
            <a:pPr algn="just"/>
            <a:r>
              <a:rPr lang="en-MY" altLang="en-US" sz="2800"/>
              <a:t>Tidak bermain sewaktu berada di jalan raya.</a:t>
            </a:r>
            <a:endParaRPr lang="en-MY" alt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6725" y="193040"/>
            <a:ext cx="8229600" cy="6250940"/>
          </a:xfrm>
        </p:spPr>
        <p:txBody>
          <a:bodyPr/>
          <a:p>
            <a:pPr marL="0" indent="0">
              <a:buNone/>
            </a:pPr>
            <a:r>
              <a:rPr lang="en-MY" altLang="en-US" sz="2800"/>
              <a:t>b) Semasa berbasikal</a:t>
            </a:r>
            <a:endParaRPr lang="en-MY" altLang="en-US" sz="2800"/>
          </a:p>
          <a:p>
            <a:pPr marL="0" indent="0">
              <a:buNone/>
            </a:pPr>
            <a:r>
              <a:rPr lang="en-MY" altLang="en-US" sz="2800" b="1"/>
              <a:t>Panduan berbasikal dengan selamat</a:t>
            </a:r>
            <a:endParaRPr lang="en-MY" altLang="en-US" sz="2800" b="1"/>
          </a:p>
          <a:p>
            <a:pPr algn="just"/>
            <a:r>
              <a:rPr lang="en-MY" altLang="en-US" sz="2800"/>
              <a:t>Pakai topi keledar basikal (85% elak kecederaan kepala, 88% elak kecederaan otak)</a:t>
            </a:r>
            <a:endParaRPr lang="en-MY" altLang="en-US" sz="2800"/>
          </a:p>
          <a:p>
            <a:pPr algn="just"/>
            <a:r>
              <a:rPr lang="en-MY" altLang="en-US" sz="2800"/>
              <a:t>Kaki boleh jejak bumi</a:t>
            </a:r>
            <a:endParaRPr lang="en-MY" altLang="en-US" sz="2800"/>
          </a:p>
          <a:p>
            <a:pPr algn="just"/>
            <a:r>
              <a:rPr lang="en-MY" altLang="en-US" sz="2800"/>
              <a:t>Kedua-dua tangan memegang handle.</a:t>
            </a:r>
            <a:endParaRPr lang="en-MY" altLang="en-US" sz="2800"/>
          </a:p>
          <a:p>
            <a:pPr algn="just"/>
            <a:r>
              <a:rPr lang="en-MY" altLang="en-US" sz="2800"/>
              <a:t>Pastikan brek tangan berfungsi dengan baik.</a:t>
            </a:r>
            <a:endParaRPr lang="en-MY" altLang="en-US" sz="2800"/>
          </a:p>
          <a:p>
            <a:pPr algn="just"/>
            <a:r>
              <a:rPr lang="en-MY" altLang="en-US" sz="2800"/>
              <a:t>Menunggang basikal di sebelah kiri jalan raya mengikut arus kenderaan.</a:t>
            </a:r>
            <a:endParaRPr lang="en-MY" altLang="en-US" sz="2800"/>
          </a:p>
          <a:p>
            <a:pPr algn="just"/>
            <a:r>
              <a:rPr lang="en-MY" altLang="en-US" sz="2800"/>
              <a:t>Patuhi lampu isyarat dan tanda-tanda jalan.</a:t>
            </a:r>
            <a:endParaRPr lang="en-MY" altLang="en-US" sz="2800"/>
          </a:p>
          <a:p>
            <a:r>
              <a:rPr lang="en-MY" altLang="en-US" sz="2800"/>
              <a:t>Apabila menunggang basikal beramai-ramai pastikan menunggang secara sebaris.</a:t>
            </a:r>
            <a:endParaRPr lang="en-MY" alt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MY" altLang="en-US"/>
              <a:t>c) Menaiki dan menurun bas sekolah</a:t>
            </a:r>
            <a:endParaRPr lang="en-MY" altLang="en-US"/>
          </a:p>
          <a:p>
            <a:pPr marL="0" indent="0">
              <a:buNone/>
            </a:pPr>
            <a:r>
              <a:rPr lang="en-MY" altLang="en-US" b="1"/>
              <a:t>Panduan menaiki dan menurun bas sekolah</a:t>
            </a:r>
            <a:endParaRPr lang="en-MY" altLang="en-US" b="1"/>
          </a:p>
          <a:p>
            <a:r>
              <a:rPr lang="en-MY" altLang="en-US"/>
              <a:t>Pastikan kanak-kanak beratur semasa menaiki dan menurun dari bas sekolah.</a:t>
            </a:r>
            <a:endParaRPr lang="en-MY" altLang="en-US"/>
          </a:p>
          <a:p>
            <a:r>
              <a:rPr lang="en-MY" altLang="en-US"/>
              <a:t>Pandang ke kiri dan kanan sebelum melintas jalan raya.</a:t>
            </a:r>
            <a:endParaRPr lang="en-MY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 sz="2800"/>
              <a:t>Senarai semak keselamatan untuk kenderaan</a:t>
            </a:r>
            <a:endParaRPr lang="en-MY" alt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MY" altLang="en-US"/>
              <a:t>Kanak-kanak tidak dibenarkan bermain dekat atau belakang kereta.</a:t>
            </a:r>
            <a:endParaRPr lang="en-MY" altLang="en-US"/>
          </a:p>
          <a:p>
            <a:r>
              <a:rPr lang="en-MY" altLang="en-US"/>
              <a:t>Pemakaian tali pingang keledar di kereta.</a:t>
            </a:r>
            <a:endParaRPr lang="en-MY" altLang="en-US"/>
          </a:p>
          <a:p>
            <a:r>
              <a:rPr lang="en-MY" altLang="en-US"/>
              <a:t>Tiada kanak-kanak bersendirian dalam kereta.</a:t>
            </a:r>
            <a:endParaRPr lang="en-MY" altLang="en-US"/>
          </a:p>
          <a:p>
            <a:r>
              <a:rPr lang="en-MY" altLang="en-US"/>
              <a:t>Tempat duduk yang panas ditutup dengan tuala besar atau kertas.</a:t>
            </a:r>
            <a:endParaRPr lang="en-MY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6145"/>
          <p:cNvSpPr/>
          <p:nvPr>
            <p:ph type="title"/>
          </p:nvPr>
        </p:nvSpPr>
        <p:spPr/>
        <p:txBody>
          <a:bodyPr anchor="ctr"/>
          <a:p>
            <a:r>
              <a:rPr lang="en-MY"/>
              <a:t>OBJEKTIF </a:t>
            </a:r>
            <a:endParaRPr lang="en-MY"/>
          </a:p>
        </p:txBody>
      </p:sp>
      <p:sp>
        <p:nvSpPr>
          <p:cNvPr id="6147" name="Text Placeholder 6146"/>
          <p:cNvSpPr/>
          <p:nvPr>
            <p:ph type="body" idx="1"/>
          </p:nvPr>
        </p:nvSpPr>
        <p:spPr>
          <a:xfrm>
            <a:off x="457200" y="1417955"/>
            <a:ext cx="8229600" cy="5201285"/>
          </a:xfrm>
        </p:spPr>
        <p:txBody>
          <a:bodyPr/>
          <a:p>
            <a:pPr algn="just"/>
            <a:r>
              <a:rPr lang="en-MY" sz="2400"/>
              <a:t>Mengetahui panduan-panduan untuk keselamatan yang perlu dipatuhi oleh guru.</a:t>
            </a:r>
            <a:endParaRPr lang="en-MY" sz="2400"/>
          </a:p>
          <a:p>
            <a:pPr algn="just"/>
            <a:r>
              <a:rPr lang="en-MY" sz="2400"/>
              <a:t>Memahami konsep model program keselamatan, unsur dan pengaruhnya.</a:t>
            </a:r>
            <a:endParaRPr lang="en-MY" sz="2400"/>
          </a:p>
          <a:p>
            <a:pPr algn="just"/>
            <a:r>
              <a:rPr lang="en-MY" sz="2400"/>
              <a:t>Memahami pelaksanaan program keselamatan jalan raya &amp; semasa bermain air.</a:t>
            </a:r>
            <a:endParaRPr lang="en-MY" sz="2400"/>
          </a:p>
          <a:p>
            <a:pPr algn="just"/>
            <a:r>
              <a:rPr lang="en-MY" sz="2400"/>
              <a:t>Memahami senarai semak keselamatan untuk kenderaan dan kelemasan.</a:t>
            </a:r>
            <a:endParaRPr lang="en-MY" sz="2400"/>
          </a:p>
          <a:p>
            <a:pPr algn="just"/>
            <a:r>
              <a:rPr lang="en-MY" sz="2400"/>
              <a:t>mengetahui peraturan, keselamatan dan pengurusan pelajar serta senarai semak keselamatan semasa membuat aktiviti luar bersama kanak-kanak.</a:t>
            </a:r>
            <a:endParaRPr lang="en-MY" sz="2400"/>
          </a:p>
          <a:p>
            <a:pPr algn="just"/>
            <a:r>
              <a:rPr lang="en-MY" sz="2400"/>
              <a:t>mengenal pasti aktiviti-aktiviti penjagaan keselamatan untuk kanak-kanak.</a:t>
            </a:r>
            <a:endParaRPr lang="en-MY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16965"/>
          </a:xfrm>
        </p:spPr>
        <p:txBody>
          <a:bodyPr/>
          <a:p>
            <a:r>
              <a:rPr lang="en-MY" altLang="en-US"/>
              <a:t>PROGRAM KESELAMATAN SEMASA BERMAIN AIR</a:t>
            </a:r>
            <a:endParaRPr lang="en-MY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MY" altLang="en-US"/>
              <a:t>TUJUAN</a:t>
            </a:r>
            <a:endParaRPr lang="en-MY" altLang="en-US"/>
          </a:p>
          <a:p>
            <a:pPr algn="just"/>
            <a:r>
              <a:rPr lang="en-MY" altLang="en-US"/>
              <a:t>Memberi pendedahan kepada kanak-kanak tentang penjagaan keselamatan diri semasa melakukan aktiviti bermain air, berenang, jenis peralatan yang digunakan serta persekitaran yang selamat untuk kegunaan kanak-kanak.</a:t>
            </a:r>
            <a:endParaRPr lang="en-MY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 sz="3600"/>
              <a:t>Program Keselamatan Bermain Air</a:t>
            </a:r>
            <a:endParaRPr lang="en-MY" alt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en-MY" altLang="en-US"/>
              <a:t>Memakai pakaian yang sesuai.</a:t>
            </a:r>
            <a:endParaRPr lang="en-MY" altLang="en-US"/>
          </a:p>
          <a:p>
            <a:pPr algn="just"/>
            <a:r>
              <a:rPr lang="en-MY" altLang="en-US"/>
              <a:t>Menyelamat mangsa dalam air.</a:t>
            </a:r>
            <a:endParaRPr lang="en-MY" altLang="en-US"/>
          </a:p>
          <a:p>
            <a:pPr algn="just"/>
            <a:r>
              <a:rPr lang="en-MY" altLang="en-US"/>
              <a:t>Belajar berenang asas agar agar dapat membantu mangsa ketika didalam air.</a:t>
            </a:r>
            <a:endParaRPr lang="en-MY" altLang="en-US"/>
          </a:p>
          <a:p>
            <a:pPr algn="just"/>
            <a:r>
              <a:rPr lang="en-MY" altLang="en-US"/>
              <a:t>Tidak membuat aktiviti di kawasan pantai ketika air pasang.</a:t>
            </a:r>
            <a:endParaRPr lang="en-MY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 sz="4000"/>
              <a:t>Ciri-Ciri Tempat Main Air</a:t>
            </a:r>
            <a:endParaRPr lang="en-MY" alt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MY" altLang="en-US"/>
              <a:t>Air yang bersih</a:t>
            </a:r>
            <a:endParaRPr lang="en-MY" altLang="en-US"/>
          </a:p>
          <a:p>
            <a:r>
              <a:rPr lang="en-MY" altLang="en-US"/>
              <a:t>Parah air cetek bagi mengelakkan risiko kanak-kanak lemas.</a:t>
            </a:r>
            <a:endParaRPr lang="en-MY" altLang="en-US"/>
          </a:p>
          <a:p>
            <a:r>
              <a:rPr lang="en-MY" altLang="en-US"/>
              <a:t>Peralatan yang digunakan tidak berkarat.</a:t>
            </a:r>
            <a:endParaRPr lang="en-MY" altLang="en-US"/>
          </a:p>
          <a:p>
            <a:r>
              <a:rPr lang="en-MY" altLang="en-US"/>
              <a:t>Permukaan tidak licin bagi mengelakkan kanak-kanak terjatuh</a:t>
            </a:r>
            <a:endParaRPr lang="en-MY" altLang="en-US"/>
          </a:p>
          <a:p>
            <a:r>
              <a:rPr lang="en-MY" altLang="en-US"/>
              <a:t>Tempat main air perlulah ditutup jika tidak digunakan.</a:t>
            </a:r>
            <a:endParaRPr lang="en-MY" altLang="en-US"/>
          </a:p>
          <a:p>
            <a:endParaRPr lang="en-MY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Contoh baju renang kanak-kanak</a:t>
            </a:r>
            <a:endParaRPr lang="en-MY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12420" y="2069465"/>
            <a:ext cx="4221480" cy="422148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0210" y="1805940"/>
            <a:ext cx="2618105" cy="47485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 sz="3200"/>
              <a:t>Senarai semak keselamatan untuk keselemasan.</a:t>
            </a:r>
            <a:endParaRPr lang="en-MY" altLang="en-US" sz="32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en-MY" altLang="en-US" sz="2800"/>
              <a:t>Kanak-kanak tidak ditinggalkan bersendirian dalam kolam renang/ tempat bermain air</a:t>
            </a:r>
            <a:endParaRPr lang="en-MY" altLang="en-US" sz="2800"/>
          </a:p>
          <a:p>
            <a:pPr algn="just"/>
            <a:r>
              <a:rPr lang="en-MY" altLang="en-US" sz="2800"/>
              <a:t>Kanak-kanak tidak dibenarkan bermain dekat kolam air/ tasik dan lain-lain lagi.</a:t>
            </a:r>
            <a:endParaRPr lang="en-MY" altLang="en-US" sz="2800"/>
          </a:p>
          <a:p>
            <a:pPr algn="just"/>
            <a:r>
              <a:rPr lang="en-MY" altLang="en-US" sz="2800"/>
              <a:t>Mangkuk tandas ditutup.</a:t>
            </a:r>
            <a:endParaRPr lang="en-MY" altLang="en-US" sz="2800"/>
          </a:p>
          <a:p>
            <a:pPr algn="just"/>
            <a:r>
              <a:rPr lang="en-MY" altLang="en-US" sz="2800"/>
              <a:t>Baldi air, baldi mop dan kotak ais perlu dikosongkan setelah digunakan.</a:t>
            </a:r>
            <a:endParaRPr lang="en-MY" altLang="en-US" sz="2800"/>
          </a:p>
          <a:p>
            <a:pPr algn="just"/>
            <a:r>
              <a:rPr lang="en-MY" altLang="en-US" sz="2800"/>
              <a:t>Awas, tutup dan adakan penghalang kanak-kanak di perigi.</a:t>
            </a:r>
            <a:endParaRPr lang="en-MY" alt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AKTIVITI LUAR UNTUK KANAK-KANAK</a:t>
            </a:r>
            <a:endParaRPr lang="en-MY" alt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59815" y="1955800"/>
            <a:ext cx="7024370" cy="46977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Peraturan semasa membuat aktiviti luar</a:t>
            </a:r>
            <a:endParaRPr lang="en-MY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MY" altLang="en-US"/>
              <a:t>Usaha persediaan yang rapi.</a:t>
            </a:r>
            <a:endParaRPr lang="en-MY" altLang="en-US"/>
          </a:p>
          <a:p>
            <a:r>
              <a:rPr lang="en-MY" altLang="en-US"/>
              <a:t>Menyediakan permakanan yang sesuai.</a:t>
            </a:r>
            <a:endParaRPr lang="en-MY" altLang="en-US"/>
          </a:p>
          <a:p>
            <a:r>
              <a:rPr lang="en-MY" altLang="en-US"/>
              <a:t>Keluasan tempat yang bersesuaian dengan kanak-kanak dengan pemantauan guru.</a:t>
            </a:r>
            <a:endParaRPr lang="en-MY" altLang="en-US"/>
          </a:p>
          <a:p>
            <a:r>
              <a:rPr lang="en-MY" altLang="en-US"/>
              <a:t>Keadaan cuaca atau tempat bermain yang tidak terlalu panas atau hujan. (strok matahari)</a:t>
            </a:r>
            <a:endParaRPr lang="en-MY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Keselamatan Pelajar</a:t>
            </a:r>
            <a:endParaRPr lang="en-MY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5595"/>
            <a:ext cx="8229600" cy="4989830"/>
          </a:xfrm>
        </p:spPr>
        <p:txBody>
          <a:bodyPr/>
          <a:p>
            <a:pPr algn="just"/>
            <a:r>
              <a:rPr lang="en-MY" altLang="en-US" sz="2800"/>
              <a:t>Murid dikecualikan daripada mengambil bahagian/ mengikut permainan jika mengidap penyakit kronik/ tidak sihat.</a:t>
            </a:r>
            <a:endParaRPr lang="en-MY" altLang="en-US" sz="2800"/>
          </a:p>
          <a:p>
            <a:pPr algn="just"/>
            <a:r>
              <a:rPr lang="en-MY" altLang="en-US" sz="2800"/>
              <a:t>Murid perlu melakukan aktiviti memanaskan badan sebelum permainan dilaksanakan.</a:t>
            </a:r>
            <a:endParaRPr lang="en-MY" altLang="en-US" sz="2800"/>
          </a:p>
          <a:p>
            <a:pPr algn="just"/>
            <a:r>
              <a:rPr lang="en-MY" altLang="en-US" sz="2800"/>
              <a:t>Murid perlu memakai pakaian yang bersesuaian (pendidikan jasmani) dengan permainan</a:t>
            </a:r>
            <a:endParaRPr lang="en-MY" altLang="en-US" sz="2800"/>
          </a:p>
          <a:p>
            <a:pPr algn="just"/>
            <a:r>
              <a:rPr lang="en-MY" altLang="en-US" sz="2800"/>
              <a:t>Pengawasan guru diutamakan semasa permainan dilaksanakan.</a:t>
            </a:r>
            <a:endParaRPr lang="en-MY" altLang="en-US" sz="2800"/>
          </a:p>
          <a:p>
            <a:pPr algn="just"/>
            <a:r>
              <a:rPr lang="en-MY" altLang="en-US" sz="2800"/>
              <a:t>Murid perlu melakukan aktiviti menyejukan badan selepas permainan dilaksanakan.</a:t>
            </a:r>
            <a:endParaRPr lang="en-MY" altLang="en-US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 sz="4000"/>
              <a:t>Pengurusan dan kawalan pelajar</a:t>
            </a:r>
            <a:endParaRPr lang="en-MY" alt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MY" altLang="en-US" sz="2800"/>
              <a:t>Memberi arahan yang mudah difahami oleh pelajar.</a:t>
            </a:r>
            <a:endParaRPr lang="en-MY" altLang="en-US" sz="2800"/>
          </a:p>
          <a:p>
            <a:r>
              <a:rPr lang="en-MY" altLang="en-US" sz="2800"/>
              <a:t>Pastikan kanak-kanak berdisplin sepanjang masa dengan bantuan guru.</a:t>
            </a:r>
            <a:endParaRPr lang="en-MY" altLang="en-US" sz="2800"/>
          </a:p>
          <a:p>
            <a:r>
              <a:rPr lang="en-MY" altLang="en-US" sz="2800"/>
              <a:t>Pantau kanak-kanak agar tidak bergurau dan berlari bagi menghindari kemalangan dan kecederaan.</a:t>
            </a:r>
            <a:endParaRPr lang="en-MY" altLang="en-US" sz="2800"/>
          </a:p>
          <a:p>
            <a:r>
              <a:rPr lang="en-MY" altLang="en-US" sz="2800"/>
              <a:t>Pastikan kanak-kanak bersopan santun dan menghirmati guru.</a:t>
            </a:r>
            <a:endParaRPr lang="en-MY" alt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 sz="3200"/>
              <a:t>Senarai semak keselamatan untuk aktiviti luar.</a:t>
            </a:r>
            <a:endParaRPr lang="en-MY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en-MY" altLang="en-US" sz="2800"/>
              <a:t>Tutup kotak pasir apabila tidak diguna.</a:t>
            </a:r>
            <a:endParaRPr lang="en-MY" altLang="en-US" sz="2800"/>
          </a:p>
          <a:p>
            <a:pPr algn="just"/>
            <a:r>
              <a:rPr lang="en-MY" altLang="en-US" sz="2800"/>
              <a:t>sentiasa tutup pintu pagar &amp; awasi kanak-kanak.</a:t>
            </a:r>
            <a:endParaRPr lang="en-MY" altLang="en-US" sz="2800"/>
          </a:p>
          <a:p>
            <a:pPr algn="just"/>
            <a:r>
              <a:rPr lang="en-MY" altLang="en-US" sz="2800"/>
              <a:t>semak ruang bermain agar menjauhi dari ranting pokok tajam, alatan pemotong rumput atau najis binatang.</a:t>
            </a:r>
            <a:endParaRPr lang="en-MY" altLang="en-US" sz="2800"/>
          </a:p>
          <a:p>
            <a:pPr algn="just"/>
            <a:r>
              <a:rPr lang="en-MY" altLang="en-US" sz="2800"/>
              <a:t>Alat permainan disimpan jauh dari jalan, pokok dan bangunan (6kaki)</a:t>
            </a:r>
            <a:endParaRPr lang="en-MY" altLang="en-US" sz="2800"/>
          </a:p>
          <a:p>
            <a:pPr algn="just"/>
            <a:r>
              <a:rPr lang="en-MY" altLang="en-US" sz="2800"/>
              <a:t>Tutup paku besar atau skru yang menghalang dengan penutup keselamatan.</a:t>
            </a:r>
            <a:endParaRPr lang="en-MY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7169"/>
          <p:cNvSpPr/>
          <p:nvPr>
            <p:ph type="title"/>
          </p:nvPr>
        </p:nvSpPr>
        <p:spPr/>
        <p:txBody>
          <a:bodyPr anchor="ctr"/>
          <a:p/>
        </p:txBody>
      </p:sp>
      <p:sp>
        <p:nvSpPr>
          <p:cNvPr id="7171" name="Text Placeholder 7170"/>
          <p:cNvSpPr/>
          <p:nvPr>
            <p:ph type="body" idx="1"/>
          </p:nvPr>
        </p:nvSpPr>
        <p:spPr>
          <a:xfrm>
            <a:off x="457200" y="1538605"/>
            <a:ext cx="8229600" cy="4878070"/>
          </a:xfrm>
        </p:spPr>
        <p:txBody>
          <a:bodyPr/>
          <a:p>
            <a:pPr algn="just"/>
            <a:r>
              <a:rPr lang="en-MY" sz="2800"/>
              <a:t>guru perlu mendidik kanak-kanak mengenai kemalangan yang berlaku di sekolah, rumah atau di mana-mana sahaja.</a:t>
            </a:r>
            <a:endParaRPr lang="en-MY" sz="2800"/>
          </a:p>
          <a:p>
            <a:pPr algn="just"/>
            <a:r>
              <a:rPr lang="en-MY" sz="2800"/>
              <a:t>Kanak-kanak perlu diberitahu langkah-langkah yang perlu diambil apabila menghadapi sesuatu bahaya.</a:t>
            </a:r>
            <a:endParaRPr lang="en-MY" sz="2800"/>
          </a:p>
          <a:p>
            <a:pPr algn="just"/>
            <a:r>
              <a:rPr lang="en-MY" sz="2800"/>
              <a:t>pelbagai program keselamatan yang mudah difahami oleh kanak-kanak perlu dijalankan bagi meningkatkan pengetahuan dan kesedaran kanak-kanak  kepentingan dan penjagaan keselamatan.</a:t>
            </a:r>
            <a:endParaRPr lang="en-MY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en-MY" altLang="en-US"/>
              <a:t>Kawasan aktiviti bermain adalah bersih dan tidak terdapat rumput yang tajam.</a:t>
            </a:r>
            <a:endParaRPr lang="en-MY" altLang="en-US"/>
          </a:p>
          <a:p>
            <a:pPr algn="just"/>
            <a:r>
              <a:rPr lang="en-MY" altLang="en-US"/>
              <a:t>Permukaan tapak permainan yang sesuai untuk kanak-kanak.</a:t>
            </a:r>
            <a:endParaRPr lang="en-MY" altLang="en-US"/>
          </a:p>
          <a:p>
            <a:pPr algn="just"/>
            <a:r>
              <a:rPr lang="en-MY" altLang="en-US"/>
              <a:t>Permukaan tapak permainan tidak licin.</a:t>
            </a:r>
            <a:endParaRPr lang="en-MY" altLang="en-US"/>
          </a:p>
          <a:p>
            <a:pPr algn="just"/>
            <a:r>
              <a:rPr lang="en-MY" altLang="en-US"/>
              <a:t>Jauh dari kawasan bahaya.</a:t>
            </a:r>
            <a:endParaRPr lang="en-MY" altLang="en-US"/>
          </a:p>
          <a:p>
            <a:pPr algn="just"/>
            <a:r>
              <a:rPr lang="en-MY" altLang="en-US"/>
              <a:t>Lapang dan luas.</a:t>
            </a:r>
            <a:endParaRPr lang="en-MY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AKTIVITI PENJAGAAN KESELAMATAN UNTUK KANAK-KANAK</a:t>
            </a:r>
            <a:endParaRPr lang="en-MY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 sz="3200"/>
              <a:t>MENGENAL PERLAKUAN DAN TINDAKAN YANG BOLEH MENDATANGKAN BAHAYA</a:t>
            </a:r>
            <a:endParaRPr lang="en-MY" altLang="en-US" sz="32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MY" altLang="en-US"/>
              <a:t>Aktiviti yang berbahaya:</a:t>
            </a:r>
            <a:endParaRPr lang="en-MY" altLang="en-US"/>
          </a:p>
          <a:p>
            <a:r>
              <a:rPr lang="en-MY" altLang="en-US"/>
              <a:t>Bermain mercun</a:t>
            </a:r>
            <a:endParaRPr lang="en-MY" altLang="en-US"/>
          </a:p>
          <a:p>
            <a:r>
              <a:rPr lang="en-MY" altLang="en-US"/>
              <a:t>Bermain pisau</a:t>
            </a:r>
            <a:endParaRPr lang="en-MY" altLang="en-US"/>
          </a:p>
          <a:p>
            <a:r>
              <a:rPr lang="en-MY" altLang="en-US"/>
              <a:t>Bermain ditepi longkang</a:t>
            </a:r>
            <a:endParaRPr lang="en-MY" altLang="en-US"/>
          </a:p>
          <a:p>
            <a:r>
              <a:rPr lang="en-MY" altLang="en-US"/>
              <a:t>Bermain landasan kereta api.</a:t>
            </a:r>
            <a:endParaRPr lang="en-MY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1145" y="988695"/>
            <a:ext cx="8601710" cy="51612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4078288"/>
            <a:ext cx="9144000" cy="2781300"/>
          </a:xfrm>
          <a:prstGeom prst="rect">
            <a:avLst/>
          </a:pr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 wrap="none" anchor="ctr"/>
          <a:p>
            <a:pPr lvl="0" algn="ctr" eaLnBrk="1" latinLnBrk="0" hangingPunct="1"/>
            <a:endParaRPr>
              <a:solidFill>
                <a:schemeClr val="bg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5" name="Text Box 8194"/>
          <p:cNvSpPr txBox="1"/>
          <p:nvPr/>
        </p:nvSpPr>
        <p:spPr>
          <a:xfrm>
            <a:off x="428625" y="1386205"/>
            <a:ext cx="57626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 eaLnBrk="1" latinLnBrk="0" hangingPunct="1"/>
            <a:r>
              <a:rPr sz="6000" b="1" i="1">
                <a:solidFill>
                  <a:schemeClr val="folHlink"/>
                </a:solidFill>
                <a:latin typeface="Arial" panose="020B0604020202020204" pitchFamily="34" charset="0"/>
                <a:ea typeface="Microsoft YaHei" panose="020B0503020204020204" charset="-122"/>
              </a:rPr>
              <a:t>Thank You</a:t>
            </a:r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6" name="TextBox 5"/>
          <p:cNvSpPr/>
          <p:nvPr/>
        </p:nvSpPr>
        <p:spPr>
          <a:xfrm>
            <a:off x="325438" y="4437063"/>
            <a:ext cx="4457700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lvl="0">
              <a:lnSpc>
                <a:spcPct val="100000"/>
              </a:lnSpc>
            </a:pPr>
            <a:r>
              <a:rPr sz="4400">
                <a:solidFill>
                  <a:schemeClr val="bg1"/>
                </a:solidFill>
                <a:latin typeface="Kozuka Gothic Pr6N B" charset="-128"/>
                <a:ea typeface="Kozuka Gothic Pr6N B" charset="-128"/>
                <a:sym typeface="Haettenschweiler" pitchFamily="2" charset="0"/>
              </a:rPr>
              <a:t>Kingsoft Office</a:t>
            </a:r>
            <a:endParaRPr sz="4400">
              <a:solidFill>
                <a:schemeClr val="bg1"/>
              </a:solidFill>
              <a:latin typeface="Kozuka Gothic Pr6N B" charset="-128"/>
              <a:ea typeface="Kozuka Gothic Pr6N B" charset="-128"/>
              <a:sym typeface="Haettenschweiler" pitchFamily="2" charset="0"/>
            </a:endParaRPr>
          </a:p>
        </p:txBody>
      </p:sp>
      <p:sp>
        <p:nvSpPr>
          <p:cNvPr id="8197" name="TextBox 6"/>
          <p:cNvSpPr/>
          <p:nvPr/>
        </p:nvSpPr>
        <p:spPr>
          <a:xfrm>
            <a:off x="396875" y="5302250"/>
            <a:ext cx="42799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pPr lvl="0">
              <a:lnSpc>
                <a:spcPct val="100000"/>
              </a:lnSpc>
            </a:pPr>
            <a:r>
              <a:rPr sz="2400">
                <a:solidFill>
                  <a:schemeClr val="bg1"/>
                </a:solidFill>
                <a:latin typeface="Monotype Corsiva" charset="0"/>
                <a:ea typeface="Arial" panose="020B0604020202020204" pitchFamily="34" charset="0"/>
                <a:sym typeface="Mistral" pitchFamily="2" charset="0"/>
              </a:rPr>
              <a:t>published by </a:t>
            </a:r>
            <a:r>
              <a:rPr sz="2400">
                <a:solidFill>
                  <a:schemeClr val="bg1"/>
                </a:solidFill>
                <a:latin typeface="Monotype Corsiva" charset="0"/>
                <a:ea typeface="Arial" panose="020B0604020202020204" pitchFamily="34" charset="0"/>
                <a:sym typeface="Mistral" pitchFamily="2" charset="0"/>
                <a:hlinkClick r:id="rId1"/>
              </a:rPr>
              <a:t>www.Kingsoftstore.com</a:t>
            </a:r>
            <a:r>
              <a:rPr sz="2400" b="1">
                <a:solidFill>
                  <a:schemeClr val="bg1"/>
                </a:solidFill>
                <a:latin typeface="Monotype Corsiva" charset="0"/>
                <a:ea typeface="Arial" panose="020B0604020202020204" pitchFamily="34" charset="0"/>
                <a:sym typeface="Mistral" pitchFamily="2" charset="0"/>
              </a:rPr>
              <a:t> </a:t>
            </a:r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198" name="Picture 8197" descr="facebook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0" y="6003925"/>
            <a:ext cx="288925" cy="31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8198" descr="twitt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63" y="5565775"/>
            <a:ext cx="290512" cy="31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Text Box 8199"/>
          <p:cNvSpPr txBox="1"/>
          <p:nvPr/>
        </p:nvSpPr>
        <p:spPr>
          <a:xfrm>
            <a:off x="6962775" y="5562600"/>
            <a:ext cx="1970088" cy="7318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 eaLnBrk="0" latinLnBrk="0" hangingPunct="0"/>
            <a:r>
              <a:rPr sz="1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hlinkClick r:id="rId4" action="ppaction://hlinkfile"/>
              </a:rPr>
              <a:t>@Kingsoft_Office</a:t>
            </a:r>
            <a:endParaRPr sz="14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l" eaLnBrk="0" latinLnBrk="0" hangingPunct="0"/>
            <a:endParaRPr sz="14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l" eaLnBrk="0" latinLnBrk="0" hangingPunct="0"/>
            <a:r>
              <a:rPr sz="1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1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kingsoftstore</a:t>
            </a:r>
            <a:endParaRPr sz="1400">
              <a:latin typeface="Arial" panose="020B0604020202020204" pitchFamily="34" charset="0"/>
              <a:ea typeface="Arial" panose="020B0604020202020204" pitchFamily="34" charset="0"/>
              <a:hlinkClick r:id="rId5"/>
            </a:endParaRPr>
          </a:p>
        </p:txBody>
      </p:sp>
      <p:sp>
        <p:nvSpPr>
          <p:cNvPr id="8201" name="Text Box 8200"/>
          <p:cNvSpPr txBox="1"/>
          <p:nvPr/>
        </p:nvSpPr>
        <p:spPr>
          <a:xfrm>
            <a:off x="7361238" y="6102350"/>
            <a:ext cx="1263650" cy="3667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lvl="0" algn="l" eaLnBrk="0" latinLnBrk="0" hangingPunct="0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202" name="Text Box 8201"/>
          <p:cNvSpPr txBox="1"/>
          <p:nvPr/>
        </p:nvSpPr>
        <p:spPr>
          <a:xfrm>
            <a:off x="6191250" y="6172200"/>
            <a:ext cx="1828800" cy="3667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lvl="0" algn="l" eaLnBrk="0" latinLnBrk="0" hangingPunct="0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PANDUAN UNTUK KESELAMATAN</a:t>
            </a:r>
            <a:endParaRPr lang="en-MY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7030"/>
            <a:ext cx="8229600" cy="5018405"/>
          </a:xfrm>
        </p:spPr>
        <p:txBody>
          <a:bodyPr/>
          <a:p>
            <a:pPr marL="0" indent="0">
              <a:buNone/>
            </a:pPr>
            <a:r>
              <a:rPr lang="en-MY" altLang="en-US" sz="2800" b="1"/>
              <a:t>Mengadakan Sesi Keselamatan Dalam Perkhidmatan</a:t>
            </a:r>
            <a:endParaRPr lang="en-MY" altLang="en-US" sz="2800" b="1"/>
          </a:p>
          <a:p>
            <a:pPr marL="457200" indent="-457200"/>
            <a:r>
              <a:rPr lang="en-MY" altLang="en-US" sz="2400"/>
              <a:t>mengolakan sesi keselamatan di sekolah pada setiap masa.</a:t>
            </a:r>
            <a:endParaRPr lang="en-MY" altLang="en-US" sz="2400"/>
          </a:p>
          <a:p>
            <a:pPr marL="0" indent="0">
              <a:buNone/>
            </a:pPr>
            <a:r>
              <a:rPr lang="en-MY" altLang="en-US" sz="2800" b="1"/>
              <a:t>Mengemas kini rekod Perubatan</a:t>
            </a:r>
            <a:endParaRPr lang="en-MY" altLang="en-US" sz="2800" b="1"/>
          </a:p>
          <a:p>
            <a:pPr marL="457200" indent="-457200"/>
            <a:r>
              <a:rPr lang="en-MY" altLang="en-US" sz="2400"/>
              <a:t>kemaskini maklumat seperti alamat pelajar, nombor telefon &amp; nama waris yang terdekat.</a:t>
            </a:r>
            <a:endParaRPr lang="en-MY" altLang="en-US" sz="2400"/>
          </a:p>
          <a:p>
            <a:pPr marL="0" indent="0">
              <a:buNone/>
            </a:pPr>
            <a:r>
              <a:rPr lang="en-MY" altLang="en-US" sz="2800" b="1"/>
              <a:t>Mengadakan undang-undang keselamatan</a:t>
            </a:r>
            <a:endParaRPr lang="en-MY" altLang="en-US" sz="2800" b="1"/>
          </a:p>
          <a:p>
            <a:pPr marL="457200" indent="-457200"/>
            <a:r>
              <a:rPr lang="en-MY" altLang="en-US" sz="2800"/>
              <a:t>undang-undang keselamatan perlu dicatat dan dipaparkan di sekitar kelas.</a:t>
            </a:r>
            <a:endParaRPr lang="en-MY" altLang="en-US" sz="2800"/>
          </a:p>
          <a:p>
            <a:pPr marL="457200" indent="-457200"/>
            <a:r>
              <a:rPr lang="en-MY" altLang="en-US" sz="2800"/>
              <a:t>Contoh dilarang berlari di dalam kelas.</a:t>
            </a:r>
            <a:endParaRPr lang="en-MY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MY" altLang="en-US" sz="2800" b="1"/>
              <a:t>Mengadakan Senarai Semak Keselamatan</a:t>
            </a:r>
            <a:endParaRPr lang="en-MY" altLang="en-US" sz="2800" b="1"/>
          </a:p>
          <a:p>
            <a:pPr marL="457200" indent="-457200"/>
            <a:r>
              <a:rPr lang="en-MY" altLang="en-US" sz="2400"/>
              <a:t>Senarai semak perlu sentiasa dikemaskini setiap masa &amp; dibincang bersama oleh guru</a:t>
            </a:r>
            <a:endParaRPr lang="en-MY" altLang="en-US" sz="2400"/>
          </a:p>
          <a:p>
            <a:pPr marL="0" indent="0">
              <a:buNone/>
            </a:pPr>
            <a:r>
              <a:rPr lang="en-MY" altLang="en-US" sz="2800" b="1"/>
              <a:t>Mencatat kemalangan yang berlaku dalam Fail</a:t>
            </a:r>
            <a:endParaRPr lang="en-MY" altLang="en-US" sz="2800" b="1"/>
          </a:p>
          <a:p>
            <a:pPr marL="457200" indent="-457200"/>
            <a:r>
              <a:rPr lang="en-MY" altLang="en-US" sz="2400"/>
              <a:t>Kemalangan yang berlaku perlu dicatat dalam fail untuk rujukan masa depan.</a:t>
            </a:r>
            <a:endParaRPr lang="en-MY" altLang="en-US" sz="2400"/>
          </a:p>
          <a:p>
            <a:pPr marL="0" indent="0">
              <a:buNone/>
            </a:pPr>
            <a:r>
              <a:rPr lang="en-MY" altLang="en-US" sz="2800" b="1"/>
              <a:t>Mengekalkan Pertolongan cemas terkini &amp; pensijilan CPR</a:t>
            </a:r>
            <a:endParaRPr lang="en-MY" altLang="en-US" sz="2800" b="1"/>
          </a:p>
          <a:p>
            <a:pPr marL="457200" indent="-457200"/>
            <a:r>
              <a:rPr lang="en-MY" altLang="en-US" sz="2400"/>
              <a:t>semua guru perlu menghadiri khusus CPR</a:t>
            </a:r>
            <a:endParaRPr lang="en-MY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PROGRAM KESELAMATAN DI TADIKA</a:t>
            </a:r>
            <a:endParaRPr lang="en-MY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MODEL PROGRAM KESELAMATAN</a:t>
            </a:r>
            <a:endParaRPr lang="en-MY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en-MY" altLang="en-US"/>
              <a:t>Merupakan cara berkesan untuk menyediakan keselamatan melalui kaedah penyertaan dan holistik.</a:t>
            </a:r>
            <a:endParaRPr lang="en-MY" altLang="en-US"/>
          </a:p>
          <a:p>
            <a:pPr algn="just"/>
            <a:r>
              <a:rPr lang="en-MY" altLang="en-US"/>
              <a:t>Model ini memperkenalkan satu usaha yang bersepadu di antara 3 unsur yang mempunyai pengaruh besar ke atas kejayaan sesuatu program keselamatan.</a:t>
            </a:r>
            <a:endParaRPr lang="en-MY" altLang="en-US"/>
          </a:p>
          <a:p>
            <a:pPr algn="just"/>
            <a:r>
              <a:rPr lang="en-MY" altLang="en-US"/>
              <a:t>Unsur-unsur dan pengaruhnya ialah :</a:t>
            </a:r>
            <a:endParaRPr lang="en-MY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Pengaruh Pengurusan</a:t>
            </a:r>
            <a:br>
              <a:rPr lang="en-MY" altLang="en-US"/>
            </a:br>
            <a:r>
              <a:rPr lang="en-MY" altLang="en-US" sz="2400"/>
              <a:t>(Pengurus/Pengusaha Tadika)</a:t>
            </a:r>
            <a:endParaRPr lang="en-MY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en-MY" altLang="en-US" sz="2400"/>
              <a:t>Dipengaruhi oleh prinsip-prinsip pengurusan tadika ke atas keselamatan.</a:t>
            </a:r>
            <a:endParaRPr lang="en-MY" altLang="en-US" sz="2400"/>
          </a:p>
          <a:p>
            <a:pPr algn="just"/>
            <a:r>
              <a:rPr lang="en-MY" altLang="en-US" sz="2400"/>
              <a:t>Keselamatan Harus diberi tumpuan untuk keselesaan kanak-kanak belajar di tadika.</a:t>
            </a:r>
            <a:endParaRPr lang="en-MY" altLang="en-US" sz="2400"/>
          </a:p>
          <a:p>
            <a:pPr algn="just"/>
            <a:r>
              <a:rPr lang="en-MY" altLang="en-US" sz="2400"/>
              <a:t>Pengurusan harus menunjukkan komitmen yang jelas dan menyediakan keperluan-keperluan untuk penambahbaikkan tahap keselamatan tadika.</a:t>
            </a:r>
            <a:endParaRPr lang="en-MY" altLang="en-US" sz="2400"/>
          </a:p>
          <a:p>
            <a:pPr algn="just"/>
            <a:r>
              <a:rPr lang="en-MY" altLang="en-US" sz="2400"/>
              <a:t>Sedia untuk menghadapi perubahan bagi meningkatkan keyakinan ibu bapa dan masyarakat terhadap organisasi dengan mengadakan program keselamatan yang bermanafaat untuk kanak-kanak.</a:t>
            </a:r>
            <a:endParaRPr lang="en-MY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MY" altLang="en-US"/>
              <a:t>Pengaruh Pekerja</a:t>
            </a:r>
            <a:br>
              <a:rPr lang="en-MY" altLang="en-US"/>
            </a:br>
            <a:r>
              <a:rPr lang="en-MY" altLang="en-US" sz="2400"/>
              <a:t>(Kakitangan Tadika)</a:t>
            </a:r>
            <a:endParaRPr lang="en-MY" alt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en-MY" altLang="en-US"/>
              <a:t>Penglibatan &amp; kerjasama semua staf didalam aktiviti/program keselamatan yang dilaksanakan di tadika.</a:t>
            </a:r>
            <a:endParaRPr lang="en-MY" altLang="en-US"/>
          </a:p>
          <a:p>
            <a:pPr algn="just"/>
            <a:r>
              <a:rPr lang="en-MY" altLang="en-US"/>
              <a:t>Motivasi yang tinggi, komitmen dan kesungguhan dalam perlaksanaan program keselamatan yang bermanfaat untuk kanak-kanak.</a:t>
            </a:r>
            <a:endParaRPr lang="en-MY" altLang="en-US"/>
          </a:p>
          <a:p>
            <a:pPr marL="0" indent="0" algn="just">
              <a:buNone/>
            </a:pPr>
            <a:endParaRPr lang="en-MY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SimHei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8291</Words>
  <Application>WPS Presentation</Application>
  <PresentationFormat/>
  <Paragraphs>201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Arial</vt:lpstr>
      <vt:lpstr>SimSun</vt:lpstr>
      <vt:lpstr>Wingdings</vt:lpstr>
      <vt:lpstr>SimHei</vt:lpstr>
      <vt:lpstr>Microsoft YaHei</vt:lpstr>
      <vt:lpstr/>
      <vt:lpstr>Arial Unicode MS</vt:lpstr>
      <vt:lpstr>Calibri</vt:lpstr>
      <vt:lpstr>Kozuka Gothic Pr6N B</vt:lpstr>
      <vt:lpstr>Haettenschweiler</vt:lpstr>
      <vt:lpstr>Monotype Corsiva</vt:lpstr>
      <vt:lpstr>Mistral</vt:lpstr>
      <vt:lpstr>Yu Mincho</vt:lpstr>
      <vt:lpstr>DriftType</vt:lpstr>
      <vt:lpstr>默认设计模板</vt:lpstr>
      <vt:lpstr>默认设计模板_2</vt:lpstr>
      <vt:lpstr>PERANAN GURU DALAM PROGRAM KESELAMATAN, AKTIVITI LUAR DAN PENJAGAAN KESELAMATAN UNTUK KANAK-KANAK</vt:lpstr>
      <vt:lpstr>OBJEKTIF </vt:lpstr>
      <vt:lpstr>PowerPoint 演示文稿</vt:lpstr>
      <vt:lpstr>PANDUAN UNTUK KESELAMATAN</vt:lpstr>
      <vt:lpstr>PowerPoint 演示文稿</vt:lpstr>
      <vt:lpstr>PROGRAM KESELAMATAN DI TADIKA</vt:lpstr>
      <vt:lpstr>MODEL PROGRAM KESELAMATAN</vt:lpstr>
      <vt:lpstr>Pengaruh Pengurusan (Pengurus/Pengusaha Tadika)</vt:lpstr>
      <vt:lpstr>Pengaruh Pekerja (Kakitangan Tadika)</vt:lpstr>
      <vt:lpstr>Pengaruh Pasukan Keselamatan (Kerjasama Agensi Lain)</vt:lpstr>
      <vt:lpstr>PowerPoint 演示文稿</vt:lpstr>
      <vt:lpstr>Tujuan Program Keselamatan</vt:lpstr>
      <vt:lpstr>PowerPoint 演示文稿</vt:lpstr>
      <vt:lpstr>CONTOH PROGRAM KESELAMATAN</vt:lpstr>
      <vt:lpstr>PROGRAM KESELAMATAN DI JALAN RAYA</vt:lpstr>
      <vt:lpstr>Program Keselamatan di Jalan Raya</vt:lpstr>
      <vt:lpstr>PowerPoint 演示文稿</vt:lpstr>
      <vt:lpstr>PowerPoint 演示文稿</vt:lpstr>
      <vt:lpstr>Senarai semak keselamatan untuk kenderaan</vt:lpstr>
      <vt:lpstr>PROGRAM KESELAMATAN SEMASA BERMAIN AIR</vt:lpstr>
      <vt:lpstr>Program Keselamatan Bermain Air</vt:lpstr>
      <vt:lpstr>Ciri-Ciri Tempat Main Air</vt:lpstr>
      <vt:lpstr>Contoh baju renang kanak-kanak</vt:lpstr>
      <vt:lpstr>Senarai semak keselamatan untuk keselemasan.</vt:lpstr>
      <vt:lpstr>AKTIVITI LUAR UNTUK KANAK-KANAK</vt:lpstr>
      <vt:lpstr>Peraturan semasa membuat aktiviti luar</vt:lpstr>
      <vt:lpstr>Keselamatan Pelajar</vt:lpstr>
      <vt:lpstr>Pengurusan dan kawalan pelajar</vt:lpstr>
      <vt:lpstr>Senarai semak keselamatan untuk aktiviti luar.</vt:lpstr>
      <vt:lpstr>PowerPoint 演示文稿</vt:lpstr>
      <vt:lpstr>AKTIVITI PENJAGAAN KESELAMATAN UNTUK KANAK-KANAK</vt:lpstr>
      <vt:lpstr>MENGENAL PERLAKUAN DAN TINDAKAN YANG BOLEH MENDATANGKAN BAHAYA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kingsoft</dc:creator>
  <cp:lastModifiedBy>1</cp:lastModifiedBy>
  <cp:revision>5</cp:revision>
  <dcterms:created xsi:type="dcterms:W3CDTF">2013-04-08T02:36:00Z</dcterms:created>
  <dcterms:modified xsi:type="dcterms:W3CDTF">2017-08-08T07:55:27Z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1033-10.2.0.5908</vt:lpwstr>
  </property>
</Properties>
</file>