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6"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 id="287" r:id="rId32"/>
    <p:sldId id="288" r:id="rId33"/>
    <p:sldId id="289" r:id="rId34"/>
    <p:sldId id="291" r:id="rId35"/>
    <p:sldId id="292" r:id="rId36"/>
    <p:sldId id="293" r:id="rId37"/>
    <p:sldId id="294" r:id="rId38"/>
    <p:sldId id="295" r:id="rId39"/>
    <p:sldId id="297" r:id="rId40"/>
    <p:sldId id="298" r:id="rId41"/>
    <p:sldId id="299" r:id="rId42"/>
    <p:sldId id="300" r:id="rId43"/>
    <p:sldId id="258" r:id="rId44"/>
  </p:sldIdLst>
  <p:sldSz cx="9144000" cy="6858000" type="screen4x3"/>
  <p:notesSz cx="6858000" cy="9144000"/>
  <p:defaultTextStyle>
    <a:defPPr>
      <a:defRPr lang="en-US"/>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varScale="1">
        <p:scale>
          <a:sx n="69" d="100"/>
          <a:sy n="69" d="100"/>
        </p:scale>
        <p:origin x="-138" y="-102"/>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1026" name="Title 1025"/>
          <p:cNvSpPr/>
          <p:nvPr>
            <p:ph type="title"/>
          </p:nvPr>
        </p:nvSpPr>
        <p:spPr>
          <a:xfrm>
            <a:off x="457200" y="274638"/>
            <a:ext cx="8229600" cy="1143000"/>
          </a:xfrm>
          <a:prstGeom prst="rect">
            <a:avLst/>
          </a:prstGeom>
          <a:noFill/>
          <a:ln w="9525">
            <a:noFill/>
          </a:ln>
        </p:spPr>
        <p:txBody>
          <a:bodyPr anchor="ctr"/>
          <a:p>
            <a:pPr lvl="0"/>
            <a:r>
              <a:t>Click to edit Master title style</a:t>
            </a:r>
          </a:p>
        </p:txBody>
      </p:sp>
      <p:sp>
        <p:nvSpPr>
          <p:cNvPr id="1027" name="Text Placeholder 1026"/>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en-US"/>
          </a:p>
        </p:txBody>
      </p:sp>
      <p:sp>
        <p:nvSpPr>
          <p:cNvPr id="1029" name="Footer Placeholder 1028"/>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en-US"/>
          </a:p>
        </p:txBody>
      </p:sp>
      <p:sp>
        <p:nvSpPr>
          <p:cNvPr id="1030" name="Slide Number Placeholder 1029"/>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en-US"/>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p:sp>
        <p:nvSpPr>
          <p:cNvPr id="2050" name="Title 2049"/>
          <p:cNvSpPr>
            <a:spLocks noGrp="1"/>
          </p:cNvSpPr>
          <p:nvPr>
            <p:ph type="title"/>
          </p:nvPr>
        </p:nvSpPr>
        <p:spPr>
          <a:xfrm>
            <a:off x="457200" y="274638"/>
            <a:ext cx="8229600" cy="1143000"/>
          </a:xfrm>
          <a:prstGeom prst="rect">
            <a:avLst/>
          </a:prstGeom>
          <a:noFill/>
          <a:ln w="9525">
            <a:noFill/>
          </a:ln>
        </p:spPr>
        <p:txBody>
          <a:bodyPr anchor="ctr"/>
          <a:p>
            <a:pPr lvl="0"/>
            <a:r>
              <a:t>单击此处编辑母版标题样式</a:t>
            </a:r>
          </a:p>
        </p:txBody>
      </p:sp>
      <p:sp>
        <p:nvSpPr>
          <p:cNvPr id="2051" name="Text Placeholder 2050"/>
          <p:cNvSpPr>
            <a:spLocks noGrp="1"/>
          </p:cNvSpPr>
          <p:nvPr>
            <p:ph type="body" idx="1"/>
          </p:nvPr>
        </p:nvSpPr>
        <p:spPr>
          <a:xfrm>
            <a:off x="457200" y="1600200"/>
            <a:ext cx="8229600" cy="4525963"/>
          </a:xfrm>
          <a:prstGeom prst="rect">
            <a:avLst/>
          </a:prstGeom>
          <a:noFill/>
          <a:ln w="9525">
            <a:noFill/>
          </a:ln>
        </p:spPr>
        <p:txBody>
          <a:bodyPr/>
          <a:p>
            <a:pPr lvl="0"/>
            <a:r>
              <a:t>单击此处编辑母版文本样式</a:t>
            </a:r>
          </a:p>
          <a:p>
            <a:pPr lvl="1"/>
            <a:r>
              <a:t>第二级</a:t>
            </a:r>
          </a:p>
          <a:p>
            <a:pPr lvl="2"/>
            <a:r>
              <a:t>第三级</a:t>
            </a:r>
          </a:p>
          <a:p>
            <a:pPr lvl="3"/>
            <a:r>
              <a:t>第四级</a:t>
            </a:r>
          </a:p>
          <a:p>
            <a:pPr lvl="4"/>
            <a:r>
              <a:t>第五级</a:t>
            </a:r>
          </a:p>
        </p:txBody>
      </p:sp>
      <p:sp>
        <p:nvSpPr>
          <p:cNvPr id="2052" name="Date Placeholder 2051"/>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en-US"/>
          </a:p>
        </p:txBody>
      </p:sp>
      <p:sp>
        <p:nvSpPr>
          <p:cNvPr id="2053" name="Footer Placeholder 2052"/>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en-US"/>
          </a:p>
        </p:txBody>
      </p:sp>
      <p:sp>
        <p:nvSpPr>
          <p:cNvPr id="2054" name="Slide Number Placeholder 2053"/>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en-US"/>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hyperlink" Target="http://www.facebook.com/kingsoftstore" TargetMode="External"/><Relationship Id="rId4" Type="http://schemas.openxmlformats.org/officeDocument/2006/relationships/hyperlink" Target="https:/twitter.com/Kingsoft_Office" TargetMode="Externa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hyperlink" Target="http://www.kingsoftstore.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Title 4097"/>
          <p:cNvSpPr/>
          <p:nvPr>
            <p:ph type="ctrTitle"/>
          </p:nvPr>
        </p:nvSpPr>
        <p:spPr/>
        <p:txBody>
          <a:bodyPr anchor="ctr"/>
          <a:p>
            <a:pPr defTabSz="914400"/>
            <a:r>
              <a:rPr lang="en-MY" sz="4400" b="1" kern="1200" baseline="0">
                <a:latin typeface="Arial" panose="020B0604020202020204" pitchFamily="34" charset="0"/>
                <a:ea typeface="Arial" panose="020B0604020202020204" pitchFamily="34" charset="0"/>
              </a:rPr>
              <a:t>PERTOLONGAN CEMAS UNTUK KANAK-KANAK</a:t>
            </a:r>
            <a:endParaRPr lang="en-MY" sz="4400" b="1" kern="1200" baseline="0">
              <a:latin typeface="Arial" panose="020B0604020202020204" pitchFamily="34" charset="0"/>
              <a:ea typeface="Arial" panose="020B0604020202020204" pitchFamily="34" charset="0"/>
            </a:endParaRPr>
          </a:p>
        </p:txBody>
      </p:sp>
      <p:sp>
        <p:nvSpPr>
          <p:cNvPr id="2" name="Subtitle 1"/>
          <p:cNvSpPr>
            <a:spLocks noGrp="1"/>
          </p:cNvSpPr>
          <p:nvPr>
            <p:ph type="subTitle" idx="1"/>
          </p:nvPr>
        </p:nvSpPr>
        <p:spPr/>
        <p:txBody>
          <a:bodyPr/>
          <a:p>
            <a:r>
              <a:rPr lang="en-MY" altLang="en-US"/>
              <a:t>EN EMIR AZREEN BIN ROSLIN</a:t>
            </a:r>
            <a:endParaRPr lang="en-MY"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42545"/>
            <a:ext cx="8229600" cy="1143000"/>
          </a:xfrm>
        </p:spPr>
        <p:txBody>
          <a:bodyPr/>
          <a:p>
            <a:r>
              <a:rPr lang="en-MY" altLang="en-US" sz="3200"/>
              <a:t>PERKARA-PERKARA YANG MEMERLUKAN PERTOLONGAN CEMAS</a:t>
            </a:r>
            <a:endParaRPr lang="en-MY" altLang="en-US" sz="3200"/>
          </a:p>
        </p:txBody>
      </p:sp>
      <p:sp>
        <p:nvSpPr>
          <p:cNvPr id="3" name="Content Placeholder 2"/>
          <p:cNvSpPr>
            <a:spLocks noGrp="1"/>
          </p:cNvSpPr>
          <p:nvPr>
            <p:ph idx="1"/>
          </p:nvPr>
        </p:nvSpPr>
        <p:spPr>
          <a:xfrm>
            <a:off x="457200" y="937260"/>
            <a:ext cx="8229600" cy="5189220"/>
          </a:xfrm>
        </p:spPr>
        <p:txBody>
          <a:bodyPr/>
          <a:p>
            <a:pPr algn="just"/>
            <a:r>
              <a:rPr lang="en-MY" altLang="en-US" sz="2800"/>
              <a:t>Asfiksia ( terhenti pernafasan)</a:t>
            </a:r>
            <a:endParaRPr lang="en-MY" altLang="en-US" sz="2800"/>
          </a:p>
          <a:p>
            <a:pPr algn="just">
              <a:buFont typeface="Wingdings" panose="05000000000000000000" charset="0"/>
              <a:buChar char=""/>
            </a:pPr>
            <a:r>
              <a:rPr lang="en-MY" altLang="en-US" sz="2800"/>
              <a:t> Asfiksia adalah satu keadaan di mana sistem pernafasan terhenti di sebabkan oleh kekurangan oksigen didalam darah dan tisu-tisu badan tidak dapat menerma bekalan oxsigen.</a:t>
            </a:r>
            <a:endParaRPr lang="en-MY" altLang="en-US" sz="2800"/>
          </a:p>
          <a:p>
            <a:pPr algn="just">
              <a:buFont typeface="Wingdings" panose="05000000000000000000" charset="0"/>
              <a:buChar char=""/>
            </a:pPr>
            <a:r>
              <a:rPr lang="en-MY" altLang="en-US" sz="2800"/>
              <a:t>Tanda-tanda </a:t>
            </a:r>
            <a:endParaRPr lang="en-MY" altLang="en-US" sz="2800"/>
          </a:p>
          <a:p>
            <a:pPr marL="514350" indent="-514350" algn="just">
              <a:buFont typeface="Wingdings" panose="05000000000000000000" charset="0"/>
              <a:buAutoNum type="arabicPeriod"/>
            </a:pPr>
            <a:r>
              <a:rPr lang="en-MY" altLang="en-US" sz="2800"/>
              <a:t>Pernafasan adalah pendek-pendek tetapi cepat, susah bernafas dan akhirnya terhenti.</a:t>
            </a:r>
            <a:endParaRPr lang="en-MY" altLang="en-US" sz="2800"/>
          </a:p>
          <a:p>
            <a:pPr marL="514350" indent="-514350" algn="just">
              <a:buFont typeface="Wingdings" panose="05000000000000000000" charset="0"/>
              <a:buAutoNum type="arabicPeriod"/>
            </a:pPr>
            <a:r>
              <a:rPr lang="en-MY" altLang="en-US" sz="2800"/>
              <a:t>Bahagian bibir, jari-jari, muka dan telinga menjadi kebiru-biruan</a:t>
            </a:r>
            <a:endParaRPr lang="en-MY" altLang="en-US" sz="2800"/>
          </a:p>
          <a:p>
            <a:pPr marL="514350" indent="-514350" algn="just">
              <a:buFont typeface="Wingdings" panose="05000000000000000000" charset="0"/>
              <a:buAutoNum type="arabicPeriod"/>
            </a:pPr>
            <a:r>
              <a:rPr lang="en-MY" altLang="en-US" sz="2800"/>
              <a:t>Kebanyakkan menyebabkan tidak sedarkan diri</a:t>
            </a:r>
            <a:endParaRPr lang="en-MY" altLang="en-US" sz="2800"/>
          </a:p>
          <a:p>
            <a:pPr algn="just">
              <a:buFont typeface="Wingdings" panose="05000000000000000000" charset="0"/>
              <a:buChar char=""/>
            </a:pPr>
            <a:endParaRPr lang="en-MY" altLang="en-US"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MY" altLang="en-US"/>
              <a:t>Punca-Punca Asfiksia</a:t>
            </a:r>
            <a:endParaRPr lang="en-MY" altLang="en-US"/>
          </a:p>
        </p:txBody>
      </p:sp>
      <p:sp>
        <p:nvSpPr>
          <p:cNvPr id="3" name="Content Placeholder 2"/>
          <p:cNvSpPr>
            <a:spLocks noGrp="1"/>
          </p:cNvSpPr>
          <p:nvPr>
            <p:ph idx="1"/>
          </p:nvPr>
        </p:nvSpPr>
        <p:spPr>
          <a:xfrm>
            <a:off x="457200" y="1282700"/>
            <a:ext cx="8229600" cy="5386705"/>
          </a:xfrm>
        </p:spPr>
        <p:txBody>
          <a:bodyPr/>
          <a:p>
            <a:pPr algn="just"/>
            <a:r>
              <a:rPr lang="en-MY" altLang="en-US" sz="2800"/>
              <a:t>Lemas</a:t>
            </a:r>
            <a:endParaRPr lang="en-MY" altLang="en-US" sz="2800"/>
          </a:p>
          <a:p>
            <a:pPr algn="just"/>
            <a:r>
              <a:rPr lang="en-MY" altLang="en-US" sz="2800"/>
              <a:t>Keracunan gas dan asap yang membahaya</a:t>
            </a:r>
            <a:endParaRPr lang="en-MY" altLang="en-US" sz="2800"/>
          </a:p>
          <a:p>
            <a:pPr algn="just"/>
            <a:r>
              <a:rPr lang="en-MY" altLang="en-US" sz="2800"/>
              <a:t>Tersekat saluran udara - tergantung dan tercekik oleh makanan atau benda asing.</a:t>
            </a:r>
            <a:endParaRPr lang="en-MY" altLang="en-US" sz="2800"/>
          </a:p>
          <a:p>
            <a:pPr algn="just"/>
            <a:r>
              <a:rPr lang="en-MY" altLang="en-US" sz="2800"/>
              <a:t>Tersumbat saluran nafas oleh bantal, karung plastik, lidah tersentak dalam.</a:t>
            </a:r>
            <a:endParaRPr lang="en-MY" altLang="en-US" sz="2800"/>
          </a:p>
          <a:p>
            <a:pPr algn="just"/>
            <a:r>
              <a:rPr lang="en-MY" altLang="en-US" sz="2800"/>
              <a:t>Ketika tidak sedarkan diri</a:t>
            </a:r>
            <a:endParaRPr lang="en-MY" altLang="en-US" sz="2800"/>
          </a:p>
          <a:p>
            <a:pPr algn="just"/>
            <a:r>
              <a:rPr lang="en-MY" altLang="en-US" sz="2800"/>
              <a:t>Disambar petir atau kilat</a:t>
            </a:r>
            <a:endParaRPr lang="en-MY" altLang="en-US" sz="2800"/>
          </a:p>
          <a:p>
            <a:pPr algn="just"/>
            <a:r>
              <a:rPr lang="en-MY" altLang="en-US" sz="2800"/>
              <a:t>Terhimpit dada- runtuhan tanah</a:t>
            </a:r>
            <a:endParaRPr lang="en-MY" altLang="en-US" sz="2800"/>
          </a:p>
          <a:p>
            <a:pPr algn="just"/>
            <a:r>
              <a:rPr lang="en-MY" altLang="en-US" sz="2800"/>
              <a:t>serangan penyakit</a:t>
            </a:r>
            <a:endParaRPr lang="en-MY" altLang="en-US" sz="2800"/>
          </a:p>
          <a:p>
            <a:pPr algn="just"/>
            <a:r>
              <a:rPr lang="en-MY" altLang="en-US" sz="2800"/>
              <a:t>termakan racun.</a:t>
            </a:r>
            <a:endParaRPr lang="en-MY" altLang="en-US"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57200" y="247015"/>
            <a:ext cx="8229600" cy="6330315"/>
          </a:xfrm>
        </p:spPr>
        <p:txBody>
          <a:bodyPr/>
          <a:p>
            <a:pPr algn="just"/>
            <a:r>
              <a:rPr lang="en-MY" altLang="en-US" sz="2800"/>
              <a:t>Peraturan Am Memulihkan Asfiksia</a:t>
            </a:r>
            <a:endParaRPr lang="en-MY" altLang="en-US" sz="2800"/>
          </a:p>
          <a:p>
            <a:pPr algn="just"/>
            <a:r>
              <a:rPr lang="en-MY" altLang="en-US" sz="2800"/>
              <a:t>A - Airways (saluran pernafasan)</a:t>
            </a:r>
            <a:endParaRPr lang="en-MY" altLang="en-US" sz="2800"/>
          </a:p>
          <a:p>
            <a:pPr lvl="1" algn="just"/>
            <a:r>
              <a:rPr lang="en-MY" altLang="en-US" sz="2400">
                <a:sym typeface="+mn-ea"/>
              </a:rPr>
              <a:t>Terbuka atau tersekat</a:t>
            </a:r>
            <a:endParaRPr lang="en-MY" altLang="en-US" sz="2400">
              <a:sym typeface="+mn-ea"/>
            </a:endParaRPr>
          </a:p>
          <a:p>
            <a:pPr lvl="1" algn="just"/>
            <a:r>
              <a:rPr lang="en-MY" altLang="en-US" sz="2400">
                <a:sym typeface="+mn-ea"/>
              </a:rPr>
              <a:t>Keluarkan benda asing seperti gigi palsu, rumput, tanah, bahan mentah daripada mulut jika ada.</a:t>
            </a:r>
            <a:endParaRPr lang="en-MY" altLang="en-US" sz="2400">
              <a:sym typeface="+mn-ea"/>
            </a:endParaRPr>
          </a:p>
          <a:p>
            <a:pPr algn="just"/>
            <a:r>
              <a:rPr lang="en-MY" altLang="en-US" sz="2800"/>
              <a:t>B - Breathing (pernfasan)</a:t>
            </a:r>
            <a:endParaRPr lang="en-MY" altLang="en-US" sz="2800"/>
          </a:p>
          <a:p>
            <a:pPr lvl="1" algn="just"/>
            <a:r>
              <a:rPr lang="en-MY" altLang="en-US" sz="2400">
                <a:sym typeface="+mn-ea"/>
              </a:rPr>
              <a:t>Boleh bernafasa atau tidak</a:t>
            </a:r>
            <a:endParaRPr lang="en-MY" altLang="en-US" sz="2400">
              <a:sym typeface="+mn-ea"/>
            </a:endParaRPr>
          </a:p>
          <a:p>
            <a:pPr lvl="1" algn="just"/>
            <a:r>
              <a:rPr lang="en-MY" altLang="en-US" sz="2400">
                <a:sym typeface="+mn-ea"/>
              </a:rPr>
              <a:t>Jika penafasan terhenti, beri bantuan pemulihan penafasan dengan segera.</a:t>
            </a:r>
            <a:endParaRPr lang="en-MY" altLang="en-US" sz="2400">
              <a:sym typeface="+mn-ea"/>
            </a:endParaRPr>
          </a:p>
          <a:p>
            <a:pPr algn="just"/>
            <a:r>
              <a:rPr lang="en-MY" altLang="en-US" sz="2800"/>
              <a:t>C - CIrculation (peredaran darah)</a:t>
            </a:r>
            <a:endParaRPr lang="en-MY" altLang="en-US" sz="2800"/>
          </a:p>
          <a:p>
            <a:pPr lvl="1" algn="just"/>
            <a:r>
              <a:rPr lang="en-MY" altLang="en-US" sz="2400"/>
              <a:t>Pastikan ada denyutan nadi atau tidak</a:t>
            </a:r>
            <a:endParaRPr lang="en-MY" altLang="en-US" sz="2400"/>
          </a:p>
          <a:p>
            <a:pPr lvl="1" algn="just"/>
            <a:r>
              <a:rPr lang="en-MY" altLang="en-US" sz="2400"/>
              <a:t>Jika tiada, lakukan pemulihan CPR (cadio-pulmonary-Resuscitation) (pemulihan penafasan dan pemulihan dari luar)</a:t>
            </a:r>
            <a:endParaRPr lang="en-MY" altLang="en-US" sz="2400"/>
          </a:p>
          <a:p>
            <a:pPr marL="457200" lvl="1" indent="0" algn="just">
              <a:buNone/>
            </a:pPr>
            <a:endParaRPr lang="en-MY" altLang="en-U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57200" y="353060"/>
            <a:ext cx="8229600" cy="5773420"/>
          </a:xfrm>
        </p:spPr>
        <p:txBody>
          <a:bodyPr/>
          <a:p>
            <a:r>
              <a:rPr lang="en-MY" altLang="en-US"/>
              <a:t>Jenis-jenis Pemulihan pernafasan</a:t>
            </a:r>
            <a:endParaRPr lang="en-MY" altLang="en-US"/>
          </a:p>
          <a:p>
            <a:pPr>
              <a:buFont typeface="Wingdings" panose="05000000000000000000" charset="0"/>
              <a:buChar char=""/>
            </a:pPr>
            <a:r>
              <a:rPr lang="en-MY" altLang="en-US"/>
              <a:t>Pemulihan penafasan mulut ke mulut</a:t>
            </a:r>
            <a:endParaRPr lang="en-MY" altLang="en-US"/>
          </a:p>
          <a:p>
            <a:pPr>
              <a:buFont typeface="Wingdings" panose="05000000000000000000" charset="0"/>
              <a:buChar char=""/>
            </a:pPr>
            <a:r>
              <a:rPr lang="en-MY" altLang="en-US"/>
              <a:t>Pemulihan pernafasan Holgen Nielson</a:t>
            </a:r>
            <a:endParaRPr lang="en-MY" altLang="en-US"/>
          </a:p>
          <a:p>
            <a:pPr>
              <a:buFont typeface="Wingdings" panose="05000000000000000000" charset="0"/>
              <a:buChar char=""/>
            </a:pPr>
            <a:r>
              <a:rPr lang="en-MY" altLang="en-US"/>
              <a:t>Pemulihan pernafasan mulut ke hidung</a:t>
            </a:r>
            <a:endParaRPr lang="en-MY" altLang="en-US"/>
          </a:p>
          <a:p>
            <a:pPr>
              <a:buFont typeface="Wingdings" panose="05000000000000000000" charset="0"/>
              <a:buChar char=""/>
            </a:pPr>
            <a:r>
              <a:rPr lang="en-MY" altLang="en-US"/>
              <a:t>Pemulihan jantung dari luar atau tekanan dada ( External cardiac compression)</a:t>
            </a:r>
            <a:endParaRPr lang="en-MY" altLang="en-US"/>
          </a:p>
          <a:p>
            <a:pPr>
              <a:buFont typeface="Wingdings" panose="05000000000000000000" charset="0"/>
              <a:buChar char=""/>
            </a:pPr>
            <a:r>
              <a:rPr lang="en-MY" altLang="en-US"/>
              <a:t>Pemulihan kardio-Pulmonari (cardio pulmonary Risuscitation)-CPR</a:t>
            </a:r>
            <a:endParaRPr lang="en-MY"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1211580" y="70485"/>
            <a:ext cx="6718935" cy="671893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457200" y="154305"/>
            <a:ext cx="8416290" cy="6542405"/>
          </a:xfrm>
        </p:spPr>
        <p:txBody>
          <a:bodyPr/>
          <a:p>
            <a:pPr marL="0" indent="0" algn="just">
              <a:buNone/>
            </a:pPr>
            <a:r>
              <a:rPr lang="en-MY" altLang="en-US" sz="2800"/>
              <a:t>PHONE FIRST &amp; get AED</a:t>
            </a:r>
            <a:endParaRPr lang="en-MY" altLang="en-US" sz="2800"/>
          </a:p>
          <a:p>
            <a:pPr algn="just"/>
            <a:r>
              <a:rPr lang="en-MY" altLang="en-US" sz="2800"/>
              <a:t>For all adults and children with out of hospital sudden collapse</a:t>
            </a:r>
            <a:endParaRPr lang="en-MY" altLang="en-US" sz="2800"/>
          </a:p>
          <a:p>
            <a:pPr marL="0" indent="0" algn="just">
              <a:buNone/>
            </a:pPr>
            <a:r>
              <a:rPr lang="en-MY" altLang="en-US" sz="2800"/>
              <a:t>PHONE FAST &amp; give 5 cycles/ 2 min CPR</a:t>
            </a:r>
            <a:endParaRPr lang="en-MY" altLang="en-US" sz="2800"/>
          </a:p>
          <a:p>
            <a:pPr algn="just"/>
            <a:r>
              <a:rPr lang="en-MY" altLang="en-US" sz="2800"/>
              <a:t>For infants/children and if the patint is likely to be hypoxic (drowning, drug overdose, chongking)</a:t>
            </a:r>
            <a:endParaRPr lang="en-MY" altLang="en-US" sz="2800"/>
          </a:p>
          <a:p>
            <a:pPr marL="0" indent="0" algn="just">
              <a:buNone/>
            </a:pPr>
            <a:endParaRPr lang="en-MY" altLang="en-US" sz="2800"/>
          </a:p>
          <a:p>
            <a:pPr marL="0" indent="0">
              <a:buNone/>
            </a:pPr>
            <a:r>
              <a:rPr lang="en-MY" altLang="en-US" sz="2400" b="1"/>
              <a:t>where</a:t>
            </a:r>
            <a:endParaRPr lang="en-MY" altLang="en-US" sz="2400" b="1"/>
          </a:p>
          <a:p>
            <a:pPr marL="0" indent="0">
              <a:buNone/>
            </a:pPr>
            <a:r>
              <a:rPr lang="en-MY" altLang="en-US" sz="2400" b="1"/>
              <a:t>telephone no</a:t>
            </a:r>
            <a:endParaRPr lang="en-MY" altLang="en-US" sz="2400" b="1"/>
          </a:p>
          <a:p>
            <a:pPr marL="0" indent="0">
              <a:buNone/>
            </a:pPr>
            <a:r>
              <a:rPr lang="en-MY" altLang="en-US" sz="2400" b="1"/>
              <a:t>what happened</a:t>
            </a:r>
            <a:endParaRPr lang="en-MY" altLang="en-US" sz="2400" b="1"/>
          </a:p>
          <a:p>
            <a:pPr marL="0" indent="0">
              <a:buNone/>
            </a:pPr>
            <a:r>
              <a:rPr lang="en-MY" altLang="en-US" sz="2400" b="1"/>
              <a:t>how many person involved</a:t>
            </a:r>
            <a:endParaRPr lang="en-MY" altLang="en-US" sz="2400" b="1"/>
          </a:p>
          <a:p>
            <a:pPr marL="0" indent="0">
              <a:buNone/>
            </a:pPr>
            <a:r>
              <a:rPr lang="en-MY" altLang="en-US" sz="2400" b="1"/>
              <a:t>condition of victim</a:t>
            </a:r>
            <a:endParaRPr lang="en-MY" altLang="en-US" sz="2400" b="1"/>
          </a:p>
          <a:p>
            <a:pPr marL="0" indent="0">
              <a:buNone/>
            </a:pPr>
            <a:r>
              <a:rPr lang="en-MY" altLang="en-US" sz="2400" b="1"/>
              <a:t>what is being done</a:t>
            </a:r>
            <a:endParaRPr lang="en-MY" altLang="en-US" sz="2400" b="1"/>
          </a:p>
        </p:txBody>
      </p:sp>
      <p:pic>
        <p:nvPicPr>
          <p:cNvPr id="4" name="Content Placeholder 3"/>
          <p:cNvPicPr>
            <a:picLocks noChangeAspect="1"/>
          </p:cNvPicPr>
          <p:nvPr>
            <p:ph sz="half" idx="2"/>
          </p:nvPr>
        </p:nvPicPr>
        <p:blipFill>
          <a:blip r:embed="rId1"/>
          <a:stretch>
            <a:fillRect/>
          </a:stretch>
        </p:blipFill>
        <p:spPr>
          <a:xfrm>
            <a:off x="5318125" y="4206240"/>
            <a:ext cx="3554730" cy="23926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p:cNvPicPr>
            <a:picLocks noChangeAspect="1"/>
          </p:cNvPicPr>
          <p:nvPr/>
        </p:nvPicPr>
        <p:blipFill>
          <a:blip r:embed="rId1"/>
          <a:stretch>
            <a:fillRect/>
          </a:stretch>
        </p:blipFill>
        <p:spPr>
          <a:xfrm>
            <a:off x="2266950" y="80645"/>
            <a:ext cx="4516755" cy="667512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MY" altLang="en-US"/>
              <a:t>CPR- Breathing</a:t>
            </a:r>
            <a:endParaRPr lang="en-MY" altLang="en-US"/>
          </a:p>
        </p:txBody>
      </p:sp>
      <p:sp>
        <p:nvSpPr>
          <p:cNvPr id="3" name="Content Placeholder 2"/>
          <p:cNvSpPr>
            <a:spLocks noGrp="1"/>
          </p:cNvSpPr>
          <p:nvPr>
            <p:ph idx="1"/>
          </p:nvPr>
        </p:nvSpPr>
        <p:spPr/>
        <p:txBody>
          <a:bodyPr/>
          <a:p>
            <a:pPr algn="just"/>
            <a:r>
              <a:rPr lang="en-MY" altLang="en-US"/>
              <a:t>Effective rescue breath</a:t>
            </a:r>
            <a:endParaRPr lang="en-MY" altLang="en-US"/>
          </a:p>
          <a:p>
            <a:pPr algn="just"/>
            <a:r>
              <a:rPr lang="en-MY" altLang="en-US"/>
              <a:t>Causes visible chest rise</a:t>
            </a:r>
            <a:endParaRPr lang="en-MY" altLang="en-US"/>
          </a:p>
          <a:p>
            <a:pPr algn="just"/>
            <a:r>
              <a:rPr lang="en-MY" altLang="en-US"/>
              <a:t>tight seal</a:t>
            </a:r>
            <a:endParaRPr lang="en-MY" altLang="en-US"/>
          </a:p>
          <a:p>
            <a:pPr algn="just"/>
            <a:r>
              <a:rPr lang="en-MY" altLang="en-US"/>
              <a:t>Adult- close both nose seal</a:t>
            </a:r>
            <a:endParaRPr lang="en-MY" altLang="en-US"/>
          </a:p>
          <a:p>
            <a:pPr algn="just"/>
            <a:r>
              <a:rPr lang="en-MY" altLang="en-US"/>
              <a:t>Timing : adult, child &amp; infant 1 sec</a:t>
            </a:r>
            <a:endParaRPr lang="en-MY" altLang="en-US"/>
          </a:p>
          <a:p>
            <a:pPr algn="just"/>
            <a:r>
              <a:rPr lang="en-MY" altLang="en-US"/>
              <a:t>If no chest rise, reopen air way &amp; repeat until 2 effective breaths are given.</a:t>
            </a:r>
            <a:endParaRPr lang="en-MY"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MY" altLang="en-US"/>
              <a:t>CPR- Circulation</a:t>
            </a:r>
            <a:endParaRPr lang="en-MY" altLang="en-US"/>
          </a:p>
        </p:txBody>
      </p:sp>
      <p:sp>
        <p:nvSpPr>
          <p:cNvPr id="3" name="Content Placeholder 2"/>
          <p:cNvSpPr>
            <a:spLocks noGrp="1"/>
          </p:cNvSpPr>
          <p:nvPr>
            <p:ph idx="1"/>
          </p:nvPr>
        </p:nvSpPr>
        <p:spPr/>
        <p:txBody>
          <a:bodyPr/>
          <a:p>
            <a:r>
              <a:rPr lang="en-MY" altLang="en-US"/>
              <a:t>Check pulse :</a:t>
            </a:r>
            <a:endParaRPr lang="en-MY" altLang="en-US"/>
          </a:p>
          <a:p>
            <a:r>
              <a:rPr lang="en-MY" altLang="en-US"/>
              <a:t>Adult &amp; childre - carotid pulse place 2 or 3 fingers on adam's Apple, slide fingers into the groove between adam's apple &amp; muscle, wait for 10 second.</a:t>
            </a:r>
            <a:endParaRPr lang="en-MY" altLang="en-US"/>
          </a:p>
          <a:p>
            <a:r>
              <a:rPr lang="en-MY" altLang="en-US"/>
              <a:t>Infant -  brachial pulse place 2 fingers inner part of upper arm</a:t>
            </a:r>
            <a:endParaRPr lang="en-MY" altLang="en-US"/>
          </a:p>
          <a:p>
            <a:r>
              <a:rPr lang="en-MY" altLang="en-US"/>
              <a:t>If no pulse- begin chest compressions.</a:t>
            </a:r>
            <a:endParaRPr lang="en-MY"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MY" altLang="en-US"/>
              <a:t>CPR- Circulation</a:t>
            </a:r>
            <a:endParaRPr lang="en-MY" altLang="en-US"/>
          </a:p>
        </p:txBody>
      </p:sp>
      <p:sp>
        <p:nvSpPr>
          <p:cNvPr id="3" name="Content Placeholder 2"/>
          <p:cNvSpPr>
            <a:spLocks noGrp="1"/>
          </p:cNvSpPr>
          <p:nvPr>
            <p:ph idx="1"/>
          </p:nvPr>
        </p:nvSpPr>
        <p:spPr>
          <a:xfrm>
            <a:off x="457200" y="1298575"/>
            <a:ext cx="8229600" cy="5344795"/>
          </a:xfrm>
        </p:spPr>
        <p:txBody>
          <a:bodyPr/>
          <a:p>
            <a:pPr algn="just"/>
            <a:r>
              <a:rPr lang="en-MY" altLang="en-US" sz="2600"/>
              <a:t>Effective chest compression</a:t>
            </a:r>
            <a:endParaRPr lang="en-MY" altLang="en-US" sz="2600"/>
          </a:p>
          <a:p>
            <a:pPr algn="just"/>
            <a:r>
              <a:rPr lang="en-MY" altLang="en-US" sz="2600"/>
              <a:t>Push hard, push fast and allow complete chest rtecoil</a:t>
            </a:r>
            <a:endParaRPr lang="en-MY" altLang="en-US" sz="2600"/>
          </a:p>
          <a:p>
            <a:pPr algn="just"/>
            <a:r>
              <a:rPr lang="en-MY" altLang="en-US" sz="2600"/>
              <a:t>correct landmark: adult &amp; child (center of chest, between nipples) ifant ( just below nipple line)</a:t>
            </a:r>
            <a:endParaRPr lang="en-MY" altLang="en-US" sz="2600"/>
          </a:p>
          <a:p>
            <a:pPr algn="just"/>
            <a:r>
              <a:rPr lang="en-MY" altLang="en-US" sz="2600"/>
              <a:t>Compress witgh weight transmitted downward (elbow + shoulder straight)</a:t>
            </a:r>
            <a:endParaRPr lang="en-MY" altLang="en-US" sz="2600"/>
          </a:p>
          <a:p>
            <a:pPr algn="just"/>
            <a:r>
              <a:rPr lang="en-MY" altLang="en-US" sz="2600"/>
              <a:t>Establish rhythm - count “one, two, three,......</a:t>
            </a:r>
            <a:endParaRPr lang="en-MY" altLang="en-US" sz="2600"/>
          </a:p>
          <a:p>
            <a:pPr algn="just"/>
            <a:r>
              <a:rPr lang="en-MY" altLang="en-US" sz="2600"/>
              <a:t>Depth and rate of the compression on the sternum</a:t>
            </a:r>
            <a:endParaRPr lang="en-MY" altLang="en-US" sz="2600"/>
          </a:p>
          <a:p>
            <a:pPr algn="just"/>
            <a:r>
              <a:rPr lang="en-MY" altLang="en-US" sz="2600"/>
              <a:t>Adult : Depth 11/2 - 2 inchi</a:t>
            </a:r>
            <a:endParaRPr lang="en-MY" altLang="en-US" sz="2600"/>
          </a:p>
          <a:p>
            <a:pPr algn="just"/>
            <a:r>
              <a:rPr lang="en-MY" altLang="en-US" sz="2600"/>
              <a:t>Infant and child: 1/3 to 1/2 depth of chest rare for adult/ child/ infant: 100 compression/ min</a:t>
            </a:r>
            <a:endParaRPr lang="en-MY" altLang="en-US" sz="2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Title 5121"/>
          <p:cNvSpPr/>
          <p:nvPr>
            <p:ph type="title"/>
          </p:nvPr>
        </p:nvSpPr>
        <p:spPr/>
        <p:txBody>
          <a:bodyPr anchor="ctr"/>
          <a:p>
            <a:r>
              <a:rPr lang="en-MY"/>
              <a:t>PENGENALAN</a:t>
            </a:r>
            <a:endParaRPr lang="en-MY"/>
          </a:p>
        </p:txBody>
      </p:sp>
      <p:sp>
        <p:nvSpPr>
          <p:cNvPr id="5123" name="Text Placeholder 5122"/>
          <p:cNvSpPr/>
          <p:nvPr>
            <p:ph type="body" idx="1"/>
          </p:nvPr>
        </p:nvSpPr>
        <p:spPr/>
        <p:txBody>
          <a:bodyPr/>
          <a:p>
            <a:pPr algn="just"/>
            <a:r>
              <a:rPr lang="en-MY"/>
              <a:t>Pertolongan cemas ialah bantuan segera atau rawatan kecemasan yang diberikan untuk orang tercedera sebelum mendapat bantuan atau dirawat oleh perawat yang bertauliah. ia biasanya terdiri dari satu siri teknik yang boleh dilakukan, walaupun tanpa latihan, perubatan, oleh hampir semua orang dengan peralatan yang minimum.</a:t>
            </a:r>
            <a:endParaRPr lang="en-MY"/>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MY" altLang="en-US"/>
              <a:t>CPR - Performance Guidelines</a:t>
            </a:r>
            <a:endParaRPr lang="en-MY" altLang="en-US"/>
          </a:p>
        </p:txBody>
      </p:sp>
      <p:sp>
        <p:nvSpPr>
          <p:cNvPr id="3" name="Content Placeholder 2"/>
          <p:cNvSpPr>
            <a:spLocks noGrp="1"/>
          </p:cNvSpPr>
          <p:nvPr>
            <p:ph idx="1"/>
          </p:nvPr>
        </p:nvSpPr>
        <p:spPr/>
        <p:txBody>
          <a:bodyPr/>
          <a:p>
            <a:r>
              <a:rPr lang="en-MY" altLang="en-US"/>
              <a:t>Adult one - Rescuer CPR</a:t>
            </a:r>
            <a:endParaRPr lang="en-MY" altLang="en-US"/>
          </a:p>
          <a:p>
            <a:r>
              <a:rPr lang="en-MY" altLang="en-US"/>
              <a:t>Adult two - Rescuer CPR</a:t>
            </a:r>
            <a:endParaRPr lang="en-MY" altLang="en-US"/>
          </a:p>
          <a:p>
            <a:r>
              <a:rPr lang="en-MY" altLang="en-US"/>
              <a:t>Child CPR (1-8 years old)</a:t>
            </a:r>
            <a:endParaRPr lang="en-MY" altLang="en-US"/>
          </a:p>
          <a:p>
            <a:r>
              <a:rPr lang="en-MY" altLang="en-US"/>
              <a:t>Infant CPR ( 1 years old)</a:t>
            </a:r>
            <a:endParaRPr lang="en-MY" altLang="en-US"/>
          </a:p>
          <a:p>
            <a:r>
              <a:rPr lang="en-MY" altLang="en-US"/>
              <a:t>Child foreign- body airway obstruction</a:t>
            </a:r>
            <a:endParaRPr lang="en-MY" altLang="en-US"/>
          </a:p>
          <a:p>
            <a:r>
              <a:rPr lang="en-MY" altLang="en-US"/>
              <a:t>Adult foreign- body airway obstruction</a:t>
            </a:r>
            <a:endParaRPr lang="en-MY" altLang="en-US"/>
          </a:p>
          <a:p>
            <a:r>
              <a:rPr lang="en-MY" altLang="en-US"/>
              <a:t>infant foreign - body airway obstruction</a:t>
            </a:r>
            <a:endParaRPr lang="en-MY"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MY" altLang="en-US"/>
              <a:t>Infant CPR</a:t>
            </a:r>
            <a:endParaRPr lang="en-MY" altLang="en-US"/>
          </a:p>
        </p:txBody>
      </p:sp>
      <p:sp>
        <p:nvSpPr>
          <p:cNvPr id="3" name="Content Placeholder 2"/>
          <p:cNvSpPr>
            <a:spLocks noGrp="1"/>
          </p:cNvSpPr>
          <p:nvPr>
            <p:ph sz="half" idx="1"/>
          </p:nvPr>
        </p:nvSpPr>
        <p:spPr>
          <a:xfrm>
            <a:off x="457200" y="1600200"/>
            <a:ext cx="8230235" cy="4526280"/>
          </a:xfrm>
        </p:spPr>
        <p:txBody>
          <a:bodyPr/>
          <a:p>
            <a:pPr algn="just"/>
            <a:r>
              <a:rPr lang="en-MY" altLang="en-US"/>
              <a:t>If only one rescuer - do CPR first for 5 cycles/ 2 minit before calling for help/ activating EMS unless there was a sudden witnessed collapse.</a:t>
            </a:r>
            <a:endParaRPr lang="en-MY" altLang="en-US"/>
          </a:p>
        </p:txBody>
      </p:sp>
      <p:pic>
        <p:nvPicPr>
          <p:cNvPr id="4" name="Content Placeholder 3"/>
          <p:cNvPicPr>
            <a:picLocks noChangeAspect="1"/>
          </p:cNvPicPr>
          <p:nvPr>
            <p:ph sz="half" idx="2"/>
          </p:nvPr>
        </p:nvPicPr>
        <p:blipFill>
          <a:blip r:embed="rId1"/>
          <a:stretch>
            <a:fillRect/>
          </a:stretch>
        </p:blipFill>
        <p:spPr>
          <a:xfrm>
            <a:off x="788035" y="4070985"/>
            <a:ext cx="7567295" cy="205549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r>
              <a:rPr lang="en-MY" altLang="en-US"/>
              <a:t>TERCEKIK</a:t>
            </a:r>
            <a:endParaRPr lang="en-MY" altLang="en-US"/>
          </a:p>
        </p:txBody>
      </p:sp>
      <p:pic>
        <p:nvPicPr>
          <p:cNvPr id="7" name="Content Placeholder 6"/>
          <p:cNvPicPr>
            <a:picLocks noChangeAspect="1"/>
          </p:cNvPicPr>
          <p:nvPr>
            <p:ph idx="1"/>
          </p:nvPr>
        </p:nvPicPr>
        <p:blipFill>
          <a:blip r:embed="rId1"/>
          <a:stretch>
            <a:fillRect/>
          </a:stretch>
        </p:blipFill>
        <p:spPr>
          <a:xfrm>
            <a:off x="1232535" y="1766570"/>
            <a:ext cx="6678930" cy="444309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473075" y="326390"/>
            <a:ext cx="8283575" cy="621919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MY" altLang="en-US"/>
              <a:t>LEMAS</a:t>
            </a:r>
            <a:endParaRPr lang="en-MY" altLang="en-US"/>
          </a:p>
        </p:txBody>
      </p:sp>
      <p:sp>
        <p:nvSpPr>
          <p:cNvPr id="3" name="Content Placeholder 2"/>
          <p:cNvSpPr>
            <a:spLocks noGrp="1"/>
          </p:cNvSpPr>
          <p:nvPr>
            <p:ph idx="1"/>
          </p:nvPr>
        </p:nvSpPr>
        <p:spPr>
          <a:xfrm>
            <a:off x="457200" y="1176020"/>
            <a:ext cx="8229600" cy="5626735"/>
          </a:xfrm>
        </p:spPr>
        <p:txBody>
          <a:bodyPr/>
          <a:p>
            <a:pPr algn="just"/>
            <a:r>
              <a:rPr lang="en-MY" altLang="en-US" sz="2800"/>
              <a:t>Lemas didalam air</a:t>
            </a:r>
            <a:endParaRPr lang="en-MY" altLang="en-US" sz="2800"/>
          </a:p>
          <a:p>
            <a:pPr algn="just"/>
            <a:r>
              <a:rPr lang="en-MY" altLang="en-US" sz="2800"/>
              <a:t>Tidakkan untuk menyelamat</a:t>
            </a:r>
            <a:endParaRPr lang="en-MY" altLang="en-US" sz="2800"/>
          </a:p>
          <a:p>
            <a:pPr algn="just"/>
            <a:r>
              <a:rPr lang="en-MY" altLang="en-US" sz="2800"/>
              <a:t>Jaga keselamatann  diri</a:t>
            </a:r>
            <a:endParaRPr lang="en-MY" altLang="en-US" sz="2800"/>
          </a:p>
          <a:p>
            <a:pPr algn="just"/>
            <a:r>
              <a:rPr lang="en-MY" altLang="en-US" sz="2800"/>
              <a:t>uasah menarik mangsa ke darat dengan tali/ kayu</a:t>
            </a:r>
            <a:endParaRPr lang="en-MY" altLang="en-US" sz="2800"/>
          </a:p>
          <a:p>
            <a:pPr algn="just"/>
            <a:r>
              <a:rPr lang="en-MY" altLang="en-US" sz="2800"/>
              <a:t>Lemparkan sesuatu objek yang boleh terapung seperti pelampung kepada mangsa yang masih sedarkan diri, kemudian tarik mangsa ke darat dengan menggunakan tali yang terikat kepda objek itu.</a:t>
            </a:r>
            <a:endParaRPr lang="en-MY" altLang="en-US" sz="2800"/>
          </a:p>
          <a:p>
            <a:pPr algn="just"/>
            <a:r>
              <a:rPr lang="en-MY" altLang="en-US" sz="2800"/>
              <a:t>Anda boleh juga menyelamat dengan berenang sekiranya anda seorang perenang yang baik.</a:t>
            </a:r>
            <a:endParaRPr lang="en-MY" altLang="en-US"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57200" y="394335"/>
            <a:ext cx="8229600" cy="6022975"/>
          </a:xfrm>
        </p:spPr>
        <p:txBody>
          <a:bodyPr/>
          <a:p>
            <a:pPr algn="just"/>
            <a:r>
              <a:rPr lang="en-MY" altLang="en-US" sz="2800"/>
              <a:t>Rawatan</a:t>
            </a:r>
            <a:endParaRPr lang="en-MY" altLang="en-US" sz="2800"/>
          </a:p>
          <a:p>
            <a:pPr algn="just"/>
            <a:r>
              <a:rPr lang="en-MY" altLang="en-US" sz="2800"/>
              <a:t>Keluarkan air daripada perut atau paru-paru</a:t>
            </a:r>
            <a:endParaRPr lang="en-MY" altLang="en-US" sz="2800"/>
          </a:p>
          <a:p>
            <a:pPr algn="just"/>
            <a:r>
              <a:rPr lang="en-MY" altLang="en-US" sz="2800"/>
              <a:t>Bersihkan mulut mangsa daripda benda-benda yang mungkin menghalang pernafasan</a:t>
            </a:r>
            <a:endParaRPr lang="en-MY" altLang="en-US" sz="2800"/>
          </a:p>
          <a:p>
            <a:pPr algn="just"/>
            <a:r>
              <a:rPr lang="en-MY" altLang="en-US" sz="2800"/>
              <a:t>mulakan bantuan penafasan</a:t>
            </a:r>
            <a:endParaRPr lang="en-MY" altLang="en-US" sz="2800"/>
          </a:p>
          <a:p>
            <a:pPr algn="just"/>
            <a:r>
              <a:rPr lang="en-MY" altLang="en-US" sz="2800"/>
              <a:t>Periksa penafasan dan denyutan nadi</a:t>
            </a:r>
            <a:endParaRPr lang="en-MY" altLang="en-US" sz="2800"/>
          </a:p>
          <a:p>
            <a:pPr algn="just"/>
            <a:r>
              <a:rPr lang="en-MY" altLang="en-US" sz="2800"/>
              <a:t>Jaga suhu badan mangsa supaya tidak mengalami hipotermia</a:t>
            </a:r>
            <a:endParaRPr lang="en-MY" altLang="en-US" sz="2800"/>
          </a:p>
          <a:p>
            <a:pPr algn="just"/>
            <a:r>
              <a:rPr lang="en-MY" altLang="en-US" sz="2800"/>
              <a:t>Apabila bernafas semula, baringkan mangsa ke kedudukan pemulihan, pastikan ia dapat terus bernafas dengan sempurna. hantar ke rumah sakit secepat mungkin jika keadaannya tidak memuaskan.</a:t>
            </a:r>
            <a:endParaRPr lang="en-MY" altLang="en-US" sz="2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MY" altLang="en-US"/>
              <a:t>PENDARAHAN</a:t>
            </a:r>
            <a:endParaRPr lang="en-MY" altLang="en-US"/>
          </a:p>
        </p:txBody>
      </p:sp>
      <p:sp>
        <p:nvSpPr>
          <p:cNvPr id="3" name="Content Placeholder 2"/>
          <p:cNvSpPr>
            <a:spLocks noGrp="1"/>
          </p:cNvSpPr>
          <p:nvPr>
            <p:ph idx="1"/>
          </p:nvPr>
        </p:nvSpPr>
        <p:spPr/>
        <p:txBody>
          <a:bodyPr/>
          <a:p>
            <a:r>
              <a:rPr lang="en-MY" altLang="en-US"/>
              <a:t>keluar darah daripada saluran darah yang tercedera</a:t>
            </a:r>
            <a:endParaRPr lang="en-MY" altLang="en-US"/>
          </a:p>
          <a:p>
            <a:r>
              <a:rPr lang="en-MY" altLang="en-US"/>
              <a:t>ia boleh berlaku di bahagian luar atau dalam tubuh</a:t>
            </a:r>
            <a:endParaRPr lang="en-MY" altLang="en-US"/>
          </a:p>
          <a:p>
            <a:r>
              <a:rPr lang="en-MY" altLang="en-US"/>
              <a:t>pendarahan boleh berlaku melalui</a:t>
            </a:r>
            <a:endParaRPr lang="en-MY" altLang="en-US"/>
          </a:p>
          <a:p>
            <a:r>
              <a:rPr lang="en-MY" altLang="en-US"/>
              <a:t>pendarahan nadi</a:t>
            </a:r>
            <a:endParaRPr lang="en-MY" altLang="en-US"/>
          </a:p>
          <a:p>
            <a:r>
              <a:rPr lang="en-MY" altLang="en-US"/>
              <a:t>pendarahan vena (pembuluh)</a:t>
            </a:r>
            <a:endParaRPr lang="en-MY" altLang="en-US"/>
          </a:p>
          <a:p>
            <a:r>
              <a:rPr lang="en-MY" altLang="en-US"/>
              <a:t>pendarahan kapilari (rerambot)</a:t>
            </a:r>
            <a:endParaRPr lang="en-MY"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57200" y="300990"/>
            <a:ext cx="8229600" cy="5825490"/>
          </a:xfrm>
        </p:spPr>
        <p:txBody>
          <a:bodyPr/>
          <a:p>
            <a:r>
              <a:rPr lang="en-MY" altLang="en-US"/>
              <a:t>pendarahan diklasfikasi kepada dua iaitu :</a:t>
            </a:r>
            <a:endParaRPr lang="en-MY" altLang="en-US"/>
          </a:p>
          <a:p>
            <a:r>
              <a:rPr lang="en-MY" altLang="en-US"/>
              <a:t>pendarahan dalaman</a:t>
            </a:r>
            <a:endParaRPr lang="en-MY" altLang="en-US"/>
          </a:p>
          <a:p>
            <a:r>
              <a:rPr lang="en-MY" altLang="en-US"/>
              <a:t>pendarahan luaran</a:t>
            </a:r>
            <a:endParaRPr lang="en-MY" altLang="en-US"/>
          </a:p>
          <a:p>
            <a:r>
              <a:rPr lang="en-MY" altLang="en-US"/>
              <a:t>pendarahan luaran lebih berbahaya berbanding pendarahan dalaman kerana boleh menyebabkan</a:t>
            </a:r>
            <a:endParaRPr lang="en-MY" altLang="en-US"/>
          </a:p>
          <a:p>
            <a:r>
              <a:rPr lang="en-MY" altLang="en-US"/>
              <a:t>jangkitan kuman</a:t>
            </a:r>
            <a:endParaRPr lang="en-MY" altLang="en-US"/>
          </a:p>
          <a:p>
            <a:r>
              <a:rPr lang="en-MY" altLang="en-US"/>
              <a:t>lambat sembuh</a:t>
            </a:r>
            <a:endParaRPr lang="en-MY" altLang="en-US"/>
          </a:p>
          <a:p>
            <a:r>
              <a:rPr lang="en-MY" altLang="en-US"/>
              <a:t>pengairan darah keluar boleh menyebabkan mangsa mengalami renjatan</a:t>
            </a:r>
            <a:endParaRPr lang="en-MY"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57200" y="220980"/>
            <a:ext cx="8229600" cy="6182995"/>
          </a:xfrm>
        </p:spPr>
        <p:txBody>
          <a:bodyPr/>
          <a:p>
            <a:pPr algn="just"/>
            <a:r>
              <a:rPr lang="en-MY" altLang="en-US" sz="2700"/>
              <a:t>tanda-tanda dan gejala-gejala</a:t>
            </a:r>
            <a:endParaRPr lang="en-MY" altLang="en-US" sz="2700"/>
          </a:p>
          <a:p>
            <a:pPr algn="just"/>
            <a:r>
              <a:rPr lang="en-MY" altLang="en-US" sz="2700"/>
              <a:t>apabila seseorang kehilangan banyak darah sama ada di bahagian luar atau dalam tubuh, ada beberapa tanda atau gejala dapat dikesan</a:t>
            </a:r>
            <a:endParaRPr lang="en-MY" altLang="en-US" sz="2700"/>
          </a:p>
          <a:p>
            <a:pPr algn="just"/>
            <a:r>
              <a:rPr lang="en-MY" altLang="en-US" sz="2700"/>
              <a:t>denyutan nadi betambah cepat serta lemah</a:t>
            </a:r>
            <a:endParaRPr lang="en-MY" altLang="en-US" sz="2700"/>
          </a:p>
          <a:p>
            <a:pPr algn="just"/>
            <a:r>
              <a:rPr lang="en-MY" altLang="en-US" sz="2700"/>
              <a:t>kulit sejuk, lembab pucat dan berpeluh</a:t>
            </a:r>
            <a:endParaRPr lang="en-MY" altLang="en-US" sz="2700"/>
          </a:p>
          <a:p>
            <a:pPr algn="just"/>
            <a:r>
              <a:rPr lang="en-MY" altLang="en-US" sz="2700"/>
              <a:t>muka bibir kelihatan pucat</a:t>
            </a:r>
            <a:endParaRPr lang="en-MY" altLang="en-US" sz="2700"/>
          </a:p>
          <a:p>
            <a:pPr algn="just"/>
            <a:r>
              <a:rPr lang="en-MY" altLang="en-US" sz="2700"/>
              <a:t>pernafasan cepat, pendek dan tercungap-cungap</a:t>
            </a:r>
            <a:endParaRPr lang="en-MY" altLang="en-US" sz="2700"/>
          </a:p>
          <a:p>
            <a:pPr algn="just"/>
            <a:r>
              <a:rPr lang="en-MY" altLang="en-US" sz="2700"/>
              <a:t>mangsa berasa pening, pitam dan pengsan</a:t>
            </a:r>
            <a:endParaRPr lang="en-MY" altLang="en-US" sz="2700"/>
          </a:p>
          <a:p>
            <a:pPr algn="just"/>
            <a:r>
              <a:rPr lang="en-MY" altLang="en-US" sz="2700"/>
              <a:t>mangsa mungkin merasa dahaga</a:t>
            </a:r>
            <a:endParaRPr lang="en-MY" altLang="en-US" sz="2700"/>
          </a:p>
          <a:p>
            <a:pPr algn="just"/>
            <a:r>
              <a:rPr lang="en-MY" altLang="en-US" sz="2700"/>
              <a:t>berasa resah dan gelisah</a:t>
            </a:r>
            <a:endParaRPr lang="en-MY" altLang="en-US" sz="2700"/>
          </a:p>
          <a:p>
            <a:pPr algn="just"/>
            <a:r>
              <a:rPr lang="en-MY" altLang="en-US" sz="2700"/>
              <a:t>pendarahan banyak dan mungkin menyebabkan renjatan</a:t>
            </a:r>
            <a:endParaRPr lang="en-MY" altLang="en-US" sz="27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MY" altLang="en-US"/>
              <a:t>LUKA</a:t>
            </a:r>
            <a:endParaRPr lang="en-MY" altLang="en-US"/>
          </a:p>
        </p:txBody>
      </p:sp>
      <p:sp>
        <p:nvSpPr>
          <p:cNvPr id="3" name="Content Placeholder 2"/>
          <p:cNvSpPr>
            <a:spLocks noGrp="1"/>
          </p:cNvSpPr>
          <p:nvPr>
            <p:ph idx="1"/>
          </p:nvPr>
        </p:nvSpPr>
        <p:spPr/>
        <p:txBody>
          <a:bodyPr/>
          <a:p>
            <a:pPr algn="just"/>
            <a:r>
              <a:rPr lang="en-MY" altLang="en-US"/>
              <a:t>disebabkan pecahnya bahagian kulit selepas sesuatu kecederaan</a:t>
            </a:r>
            <a:endParaRPr lang="en-MY" altLang="en-US"/>
          </a:p>
          <a:p>
            <a:pPr algn="just"/>
            <a:r>
              <a:rPr lang="en-MY" altLang="en-US"/>
              <a:t>calar dan terbakar juga boleh dikategorikan sebagai luka</a:t>
            </a:r>
            <a:endParaRPr lang="en-MY"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MY" altLang="en-US"/>
              <a:t>Apakah itu pertolongan cemas</a:t>
            </a:r>
            <a:endParaRPr lang="en-MY" altLang="en-US"/>
          </a:p>
        </p:txBody>
      </p:sp>
      <p:sp>
        <p:nvSpPr>
          <p:cNvPr id="3" name="Content Placeholder 2"/>
          <p:cNvSpPr>
            <a:spLocks noGrp="1"/>
          </p:cNvSpPr>
          <p:nvPr>
            <p:ph idx="1"/>
          </p:nvPr>
        </p:nvSpPr>
        <p:spPr>
          <a:xfrm>
            <a:off x="457200" y="1417955"/>
            <a:ext cx="8229600" cy="5158740"/>
          </a:xfrm>
        </p:spPr>
        <p:txBody>
          <a:bodyPr/>
          <a:p>
            <a:r>
              <a:rPr lang="en-MY" altLang="en-US"/>
              <a:t>Bantuan permulaan/ bantu mula/ rawatan awal</a:t>
            </a:r>
            <a:endParaRPr lang="en-MY" altLang="en-US"/>
          </a:p>
          <a:p>
            <a:r>
              <a:rPr lang="en-MY" altLang="en-US"/>
              <a:t>Diberikan kepada seseorang yang mengalami kecederaan dalam sebarang kemalangan atau sakit secara mengejut/ tiba-tiba.</a:t>
            </a:r>
            <a:endParaRPr lang="en-MY" altLang="en-US"/>
          </a:p>
          <a:p>
            <a:r>
              <a:rPr lang="en-MY" altLang="en-US"/>
              <a:t>Dengan menggunakan objek sekeliling sebelum ketibaan ambulan, doktor atau pakar perubatan atau sebelum mangsa di hantar ke hospital.</a:t>
            </a:r>
            <a:endParaRPr lang="en-MY"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MY" altLang="en-US"/>
              <a:t>JENIS-JENIS LUKA</a:t>
            </a:r>
            <a:endParaRPr lang="en-MY" altLang="en-US"/>
          </a:p>
        </p:txBody>
      </p:sp>
      <p:sp>
        <p:nvSpPr>
          <p:cNvPr id="3" name="Content Placeholder 2"/>
          <p:cNvSpPr>
            <a:spLocks noGrp="1"/>
          </p:cNvSpPr>
          <p:nvPr>
            <p:ph idx="1"/>
          </p:nvPr>
        </p:nvSpPr>
        <p:spPr/>
        <p:txBody>
          <a:bodyPr/>
          <a:p>
            <a:r>
              <a:rPr lang="en-MY" altLang="en-US"/>
              <a:t>luka terbuka</a:t>
            </a:r>
            <a:endParaRPr lang="en-MY" altLang="en-US"/>
          </a:p>
          <a:p>
            <a:r>
              <a:rPr lang="en-MY" altLang="en-US"/>
              <a:t>luka tertutup</a:t>
            </a:r>
            <a:endParaRPr lang="en-MY" altLang="en-US"/>
          </a:p>
          <a:p>
            <a:r>
              <a:rPr lang="en-MY" altLang="en-US"/>
              <a:t>luka terbuka lebih merbahaya berbanding luka tertutup</a:t>
            </a:r>
            <a:endParaRPr lang="en-MY" altLang="en-US"/>
          </a:p>
          <a:p>
            <a:r>
              <a:rPr lang="en-MY" altLang="en-US"/>
              <a:t>mengakibatkan pendarahan</a:t>
            </a:r>
            <a:endParaRPr lang="en-MY" altLang="en-US"/>
          </a:p>
          <a:p>
            <a:r>
              <a:rPr lang="en-MY" altLang="en-US"/>
              <a:t>boleh menyebab jangkitan</a:t>
            </a:r>
            <a:endParaRPr lang="en-MY" altLang="en-US"/>
          </a:p>
          <a:p>
            <a:r>
              <a:rPr lang="en-MY" altLang="en-US"/>
              <a:t>lambat sembuh</a:t>
            </a:r>
            <a:endParaRPr lang="en-MY"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MY" altLang="en-US" sz="3600"/>
              <a:t>BAGAIMANA MENGANGANI LUKA</a:t>
            </a:r>
            <a:endParaRPr lang="en-MY" altLang="en-US" sz="3600"/>
          </a:p>
        </p:txBody>
      </p:sp>
      <p:sp>
        <p:nvSpPr>
          <p:cNvPr id="3" name="Content Placeholder 2"/>
          <p:cNvSpPr>
            <a:spLocks noGrp="1"/>
          </p:cNvSpPr>
          <p:nvPr>
            <p:ph idx="1"/>
          </p:nvPr>
        </p:nvSpPr>
        <p:spPr/>
        <p:txBody>
          <a:bodyPr/>
          <a:p>
            <a:r>
              <a:rPr lang="en-MY" altLang="en-US"/>
              <a:t>periksa keadaan luka</a:t>
            </a:r>
            <a:endParaRPr lang="en-MY" altLang="en-US"/>
          </a:p>
          <a:p>
            <a:r>
              <a:rPr lang="en-MY" altLang="en-US"/>
              <a:t>jika tidak terdapat sebarang bendaasing, beri tekanan secara langsung</a:t>
            </a:r>
            <a:endParaRPr lang="en-MY" altLang="en-US"/>
          </a:p>
          <a:p>
            <a:r>
              <a:rPr lang="en-MY" altLang="en-US"/>
              <a:t>jika terdapat benda asing, gunakan sebarang alat untuk mengelakkan kawasan luka dari kena tekanan</a:t>
            </a:r>
            <a:endParaRPr lang="en-MY" altLang="en-US"/>
          </a:p>
          <a:p>
            <a:r>
              <a:rPr lang="en-MY" altLang="en-US"/>
              <a:t>tinggukan kawasan luka jika boleh melebihi aras jantung.</a:t>
            </a:r>
            <a:endParaRPr lang="en-MY"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MY" altLang="en-US"/>
              <a:t>Balutan</a:t>
            </a:r>
            <a:endParaRPr lang="en-MY" altLang="en-US"/>
          </a:p>
        </p:txBody>
      </p:sp>
      <p:sp>
        <p:nvSpPr>
          <p:cNvPr id="5" name="Content Placeholder 4"/>
          <p:cNvSpPr>
            <a:spLocks noGrp="1"/>
          </p:cNvSpPr>
          <p:nvPr>
            <p:ph idx="1"/>
          </p:nvPr>
        </p:nvSpPr>
        <p:spPr>
          <a:xfrm>
            <a:off x="457200" y="1162050"/>
            <a:ext cx="8229600" cy="5534025"/>
          </a:xfrm>
        </p:spPr>
        <p:txBody>
          <a:bodyPr/>
          <a:p>
            <a:pPr algn="just"/>
            <a:r>
              <a:rPr lang="en-MY" altLang="en-US" sz="2700"/>
              <a:t>Adalah wajib untuk membalut luka, yang mudah dibuka oleh perawat bertauliah seperti doktor, supaya menghentikan pendarahan dan memastikan luka itu bersih dan terlindung dari luka memjadi bertambah rosak</a:t>
            </a:r>
            <a:endParaRPr lang="en-MY" altLang="en-US" sz="2700"/>
          </a:p>
          <a:p>
            <a:pPr algn="just"/>
            <a:r>
              <a:rPr lang="en-MY" altLang="en-US" sz="2700"/>
              <a:t>pembalut mestilah di antikumankan, disimpan dalam bekas yang ketat dari udara, ia sewajarnya dibuat dari kain putih, suci dari kotoran.</a:t>
            </a:r>
            <a:endParaRPr lang="en-MY" altLang="en-US" sz="2700"/>
          </a:p>
          <a:p>
            <a:pPr algn="just"/>
            <a:r>
              <a:rPr lang="en-MY" altLang="en-US" sz="2700"/>
              <a:t>tangan harus dibasuh dan dibersihkan sebelum menyentuh luka. gunakan balutan yang dapat melindungi luka sepenuhnya. tangani balutan hanya dari sisinya. tambah pelapik tambahan dan letak di tempatnya dengan pembalut.</a:t>
            </a:r>
            <a:endParaRPr lang="en-MY" altLang="en-US" sz="27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MY" altLang="en-US"/>
              <a:t>Patah</a:t>
            </a:r>
            <a:endParaRPr lang="en-MY" altLang="en-US"/>
          </a:p>
        </p:txBody>
      </p:sp>
      <p:sp>
        <p:nvSpPr>
          <p:cNvPr id="3" name="Content Placeholder 2"/>
          <p:cNvSpPr>
            <a:spLocks noGrp="1"/>
          </p:cNvSpPr>
          <p:nvPr>
            <p:ph idx="1"/>
          </p:nvPr>
        </p:nvSpPr>
        <p:spPr/>
        <p:txBody>
          <a:bodyPr/>
          <a:p>
            <a:r>
              <a:rPr lang="en-MY" altLang="en-US"/>
              <a:t>Patah boleh disebabkan oleh faktor-faktor berikut:</a:t>
            </a:r>
            <a:endParaRPr lang="en-MY" altLang="en-US"/>
          </a:p>
          <a:p>
            <a:r>
              <a:rPr lang="en-MY" altLang="en-US"/>
              <a:t>hentakan tepat</a:t>
            </a:r>
            <a:endParaRPr lang="en-MY" altLang="en-US"/>
          </a:p>
          <a:p>
            <a:r>
              <a:rPr lang="en-MY" altLang="en-US"/>
              <a:t>hentakkan sipi</a:t>
            </a:r>
            <a:endParaRPr lang="en-MY" altLang="en-US"/>
          </a:p>
          <a:p>
            <a:r>
              <a:rPr lang="en-MY" altLang="en-US"/>
              <a:t>penyakit</a:t>
            </a:r>
            <a:endParaRPr lang="en-MY" altLang="en-US"/>
          </a:p>
          <a:p>
            <a:r>
              <a:rPr lang="en-MY" altLang="en-US"/>
              <a:t>umur</a:t>
            </a:r>
            <a:endParaRPr lang="en-MY"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57200" y="485775"/>
            <a:ext cx="8229600" cy="5640705"/>
          </a:xfrm>
        </p:spPr>
        <p:txBody>
          <a:bodyPr/>
          <a:p>
            <a:r>
              <a:rPr lang="en-MY" altLang="en-US"/>
              <a:t>patah tertutup sukar dikenal pasti oleh kerana tulang terletak di dalam kulit. ia boleh pasti melalui tanda-tanda:</a:t>
            </a:r>
            <a:endParaRPr lang="en-MY" altLang="en-US"/>
          </a:p>
          <a:p>
            <a:r>
              <a:rPr lang="en-MY" altLang="en-US"/>
              <a:t>rasa sakit pada bahagian yang tercedera</a:t>
            </a:r>
            <a:endParaRPr lang="en-MY" altLang="en-US"/>
          </a:p>
          <a:p>
            <a:r>
              <a:rPr lang="en-MY" altLang="en-US"/>
              <a:t>bengkak atau lebam</a:t>
            </a:r>
            <a:endParaRPr lang="en-MY" altLang="en-US"/>
          </a:p>
          <a:p>
            <a:r>
              <a:rPr lang="en-MY" altLang="en-US"/>
              <a:t>pendek atau berubah dari bentuk asal</a:t>
            </a:r>
            <a:endParaRPr lang="en-MY" altLang="en-US"/>
          </a:p>
          <a:p>
            <a:r>
              <a:rPr lang="en-MY" altLang="en-US"/>
              <a:t>hilang upaya</a:t>
            </a:r>
            <a:endParaRPr lang="en-MY" altLang="en-US"/>
          </a:p>
          <a:p>
            <a:r>
              <a:rPr lang="en-MY" altLang="en-US"/>
              <a:t>pengeseran tulang apabila digerakkan</a:t>
            </a:r>
            <a:endParaRPr lang="en-MY"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MY" altLang="en-US"/>
              <a:t>Gigitan dan sengatan</a:t>
            </a:r>
            <a:endParaRPr lang="en-MY" altLang="en-US"/>
          </a:p>
        </p:txBody>
      </p:sp>
      <p:sp>
        <p:nvSpPr>
          <p:cNvPr id="3" name="Content Placeholder 2"/>
          <p:cNvSpPr>
            <a:spLocks noGrp="1"/>
          </p:cNvSpPr>
          <p:nvPr>
            <p:ph idx="1"/>
          </p:nvPr>
        </p:nvSpPr>
        <p:spPr/>
        <p:txBody>
          <a:bodyPr/>
          <a:p>
            <a:r>
              <a:rPr lang="en-MY" altLang="en-US"/>
              <a:t>Gigitan ular</a:t>
            </a:r>
            <a:endParaRPr lang="en-MY" altLang="en-US"/>
          </a:p>
          <a:p>
            <a:r>
              <a:rPr lang="en-MY" altLang="en-US"/>
              <a:t>sengatan serangga</a:t>
            </a:r>
            <a:endParaRPr lang="en-MY" altLang="en-US"/>
          </a:p>
          <a:p>
            <a:r>
              <a:rPr lang="en-MY" altLang="en-US"/>
              <a:t>tanda-tanda dan gejala</a:t>
            </a:r>
            <a:endParaRPr lang="en-MY" altLang="en-US"/>
          </a:p>
          <a:p>
            <a:r>
              <a:rPr lang="en-MY" altLang="en-US"/>
              <a:t>bengkak dan lebam di bahagian yang digigit</a:t>
            </a:r>
            <a:endParaRPr lang="en-MY" altLang="en-US"/>
          </a:p>
          <a:p>
            <a:r>
              <a:rPr lang="en-MY" altLang="en-US"/>
              <a:t>rasa kesakitan</a:t>
            </a:r>
            <a:endParaRPr lang="en-MY" altLang="en-US"/>
          </a:p>
          <a:p>
            <a:r>
              <a:rPr lang="en-MY" altLang="en-US"/>
              <a:t>mangsa sukar bernafas dan bercakap</a:t>
            </a:r>
            <a:endParaRPr lang="en-MY" altLang="en-US"/>
          </a:p>
          <a:p>
            <a:r>
              <a:rPr lang="en-MY" altLang="en-US"/>
              <a:t>renjatan </a:t>
            </a:r>
            <a:endParaRPr lang="en-MY"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MY" altLang="en-US"/>
              <a:t>Rawatan</a:t>
            </a:r>
            <a:endParaRPr lang="en-MY" altLang="en-US"/>
          </a:p>
        </p:txBody>
      </p:sp>
      <p:sp>
        <p:nvSpPr>
          <p:cNvPr id="3" name="Content Placeholder 2"/>
          <p:cNvSpPr>
            <a:spLocks noGrp="1"/>
          </p:cNvSpPr>
          <p:nvPr>
            <p:ph idx="1"/>
          </p:nvPr>
        </p:nvSpPr>
        <p:spPr>
          <a:xfrm>
            <a:off x="457200" y="1600200"/>
            <a:ext cx="8229600" cy="5003800"/>
          </a:xfrm>
        </p:spPr>
        <p:txBody>
          <a:bodyPr/>
          <a:p>
            <a:pPr algn="just"/>
            <a:r>
              <a:rPr lang="en-MY" altLang="en-US" sz="2400"/>
              <a:t>Untuk menghindarkan tenrjadi renjatan, tenangkan mangsa itu.</a:t>
            </a:r>
            <a:endParaRPr lang="en-MY" altLang="en-US" sz="2400"/>
          </a:p>
          <a:p>
            <a:pPr algn="just"/>
            <a:r>
              <a:rPr lang="en-MY" altLang="en-US" sz="2400"/>
              <a:t>baring dan nasihatkan mangsa agar bertenang</a:t>
            </a:r>
            <a:endParaRPr lang="en-MY" altLang="en-US" sz="2400"/>
          </a:p>
          <a:p>
            <a:pPr algn="just"/>
            <a:r>
              <a:rPr lang="en-MY" altLang="en-US" sz="2400"/>
              <a:t>jika pernafasan terhenti, mulakan permulihan pernafasan</a:t>
            </a:r>
            <a:endParaRPr lang="en-MY" altLang="en-US" sz="2400"/>
          </a:p>
          <a:p>
            <a:pPr algn="just"/>
            <a:r>
              <a:rPr lang="en-MY" altLang="en-US" sz="2400"/>
              <a:t>bersihkan luka gigitan dengan sabun dan air dan keringkan</a:t>
            </a:r>
            <a:endParaRPr lang="en-MY" altLang="en-US" sz="2400"/>
          </a:p>
          <a:p>
            <a:pPr algn="just"/>
            <a:r>
              <a:rPr lang="en-MY" altLang="en-US" sz="2400"/>
              <a:t>ikat dengan ikatan yang erat di bahagian gigitan</a:t>
            </a:r>
            <a:endParaRPr lang="en-MY" altLang="en-US" sz="2400"/>
          </a:p>
          <a:p>
            <a:pPr algn="just"/>
            <a:r>
              <a:rPr lang="en-MY" altLang="en-US" sz="2400"/>
              <a:t>longgarkan ikatan selama 30 saat setiap 15 minit</a:t>
            </a:r>
            <a:endParaRPr lang="en-MY" altLang="en-US" sz="2400"/>
          </a:p>
          <a:p>
            <a:pPr algn="just"/>
            <a:r>
              <a:rPr lang="en-MY" altLang="en-US" sz="2400"/>
              <a:t>balut bekas gigitan dengan pembalut krep dengan ketat</a:t>
            </a:r>
            <a:endParaRPr lang="en-MY" altLang="en-US" sz="2400"/>
          </a:p>
          <a:p>
            <a:pPr algn="just"/>
            <a:r>
              <a:rPr lang="en-MY" altLang="en-US" sz="2400"/>
              <a:t>letakkan tuap dan balut seperti rawatan patah tulang</a:t>
            </a:r>
            <a:endParaRPr lang="en-MY" altLang="en-US" sz="2400"/>
          </a:p>
          <a:p>
            <a:pPr algn="just"/>
            <a:r>
              <a:rPr lang="en-MY" altLang="en-US" sz="2400"/>
              <a:t>hantar ke hospital jika perlu.</a:t>
            </a:r>
            <a:endParaRPr lang="en-MY" altLang="en-US" sz="2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MY" altLang="en-US"/>
              <a:t>Renjatan Elektrik</a:t>
            </a:r>
            <a:endParaRPr lang="en-MY" altLang="en-US"/>
          </a:p>
        </p:txBody>
      </p:sp>
      <p:sp>
        <p:nvSpPr>
          <p:cNvPr id="3" name="Content Placeholder 2"/>
          <p:cNvSpPr>
            <a:spLocks noGrp="1"/>
          </p:cNvSpPr>
          <p:nvPr>
            <p:ph idx="1"/>
          </p:nvPr>
        </p:nvSpPr>
        <p:spPr>
          <a:xfrm>
            <a:off x="457200" y="1417955"/>
            <a:ext cx="8229600" cy="5305425"/>
          </a:xfrm>
        </p:spPr>
        <p:txBody>
          <a:bodyPr/>
          <a:p>
            <a:pPr algn="just"/>
            <a:r>
              <a:rPr lang="en-MY" altLang="en-US" sz="2600"/>
              <a:t>Sebelum memberi bantuan kecemasan, pastikan keselamatan anda juga terjamin dengan menimbang bahaya akibat dari kemalangan tersebut dengan mengetahui punca kecederaan mangsa, seperti terkena renjatan elektrik dan lain-lain.</a:t>
            </a:r>
            <a:endParaRPr lang="en-MY" altLang="en-US" sz="2600"/>
          </a:p>
          <a:p>
            <a:pPr algn="just"/>
            <a:r>
              <a:rPr lang="en-MY" altLang="en-US" sz="2600"/>
              <a:t>Patikan anda tidak terus menyentuh mangsa, sebaliknya peka dan bertindak pantas menurut keperluan. sekiranya mangsa terkena rencatan elektrik maka pastikan kadar bahaya elektrik yang bahaya elektrik mangsa hadapai di bawah 240 volt ke bawah gunakan penebat untuk meleraikan mangsa dari punca rencatan elektrik, seperti baju tali pinggang dan lain-lain.</a:t>
            </a:r>
            <a:endParaRPr lang="en-MY" altLang="en-US" sz="26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MY" altLang="en-US"/>
              <a:t>Keselamatan di Air</a:t>
            </a:r>
            <a:endParaRPr lang="en-MY" altLang="en-US"/>
          </a:p>
        </p:txBody>
      </p:sp>
      <p:sp>
        <p:nvSpPr>
          <p:cNvPr id="3" name="Content Placeholder 2"/>
          <p:cNvSpPr>
            <a:spLocks noGrp="1"/>
          </p:cNvSpPr>
          <p:nvPr>
            <p:ph idx="1"/>
          </p:nvPr>
        </p:nvSpPr>
        <p:spPr>
          <a:xfrm>
            <a:off x="457200" y="1309370"/>
            <a:ext cx="8229600" cy="4817110"/>
          </a:xfrm>
        </p:spPr>
        <p:txBody>
          <a:bodyPr/>
          <a:p>
            <a:pPr algn="just"/>
            <a:r>
              <a:rPr lang="en-MY" altLang="en-US" sz="2800"/>
              <a:t>Adalah penting untuk mengetahui cara untuk menyelamatkan diri ketika kecemasan</a:t>
            </a:r>
            <a:endParaRPr lang="en-MY" altLang="en-US" sz="2800"/>
          </a:p>
          <a:p>
            <a:pPr algn="just"/>
            <a:r>
              <a:rPr lang="en-MY" altLang="en-US" sz="2800"/>
              <a:t>jangan berenang secara bersendirian</a:t>
            </a:r>
            <a:endParaRPr lang="en-MY" altLang="en-US" sz="2800"/>
          </a:p>
          <a:p>
            <a:pPr algn="just"/>
            <a:r>
              <a:rPr lang="en-MY" altLang="en-US" sz="2800"/>
              <a:t>hanya berenang di kawasan yang dibenarkan sahaja</a:t>
            </a:r>
            <a:endParaRPr lang="en-MY" altLang="en-US" sz="2800"/>
          </a:p>
          <a:p>
            <a:pPr algn="just"/>
            <a:r>
              <a:rPr lang="en-MY" altLang="en-US" sz="2800"/>
              <a:t>memathi arahan dan peraturan yang ada</a:t>
            </a:r>
            <a:endParaRPr lang="en-MY" altLang="en-US" sz="2800"/>
          </a:p>
          <a:p>
            <a:pPr algn="just"/>
            <a:r>
              <a:rPr lang="en-MY" altLang="en-US" sz="2800"/>
              <a:t>tahu bagaimana menggunakan alat bantuan</a:t>
            </a:r>
            <a:endParaRPr lang="en-MY" altLang="en-US" sz="2800"/>
          </a:p>
          <a:p>
            <a:pPr algn="just"/>
            <a:r>
              <a:rPr lang="en-MY" altLang="en-US" sz="2800"/>
              <a:t>menyedari kemampuan diri untuk berenang</a:t>
            </a:r>
            <a:endParaRPr lang="en-MY" altLang="en-US" sz="2800"/>
          </a:p>
          <a:p>
            <a:pPr algn="just"/>
            <a:endParaRPr lang="en-MY" altLang="en-US" sz="2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57200" y="565150"/>
            <a:ext cx="8229600" cy="5561330"/>
          </a:xfrm>
        </p:spPr>
        <p:txBody>
          <a:bodyPr/>
          <a:p>
            <a:pPr algn="just"/>
            <a:r>
              <a:rPr lang="en-MY" altLang="en-US">
                <a:sym typeface="+mn-ea"/>
              </a:rPr>
              <a:t>berenang dalam jarak yang selamat</a:t>
            </a:r>
            <a:endParaRPr lang="en-MY" altLang="en-US"/>
          </a:p>
          <a:p>
            <a:pPr algn="just"/>
            <a:r>
              <a:rPr lang="en-MY" altLang="en-US">
                <a:sym typeface="+mn-ea"/>
              </a:rPr>
              <a:t>meminta pertolongan apabila benar-benar memerlukan</a:t>
            </a:r>
            <a:endParaRPr lang="en-MY" altLang="en-US"/>
          </a:p>
          <a:p>
            <a:pPr algn="just"/>
            <a:r>
              <a:rPr lang="en-MY" altLang="en-US">
                <a:sym typeface="+mn-ea"/>
              </a:rPr>
              <a:t>jika dibawa arus jauh daripada pantai jangan berasa cemas, jangan cuba menentang arus. berenang selari dengan pantai apabila bebas daripada tarikan arus dan berenang balik ke pantai</a:t>
            </a:r>
            <a:endParaRPr lang="en-MY" altLang="en-US"/>
          </a:p>
          <a:p>
            <a:pPr algn="just"/>
            <a:r>
              <a:rPr lang="en-MY" altLang="en-US">
                <a:sym typeface="+mn-ea"/>
              </a:rPr>
              <a:t>menjerit atau melambai meminta tolong jika tidak dapat membebaskan diri daripada arus kuat.</a:t>
            </a:r>
            <a:endParaRPr lang="en-MY" altLang="en-US"/>
          </a:p>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MY" altLang="en-US"/>
              <a:t>OBJEKTIF</a:t>
            </a:r>
            <a:endParaRPr lang="en-MY" altLang="en-US"/>
          </a:p>
        </p:txBody>
      </p:sp>
      <p:sp>
        <p:nvSpPr>
          <p:cNvPr id="3" name="Content Placeholder 2"/>
          <p:cNvSpPr>
            <a:spLocks noGrp="1"/>
          </p:cNvSpPr>
          <p:nvPr>
            <p:ph idx="1"/>
          </p:nvPr>
        </p:nvSpPr>
        <p:spPr/>
        <p:txBody>
          <a:bodyPr/>
          <a:p>
            <a:pPr marL="0" indent="0" algn="just">
              <a:buNone/>
            </a:pPr>
            <a:r>
              <a:rPr lang="en-MY" altLang="en-US"/>
              <a:t>Menyelamatkan Nyawa</a:t>
            </a:r>
            <a:endParaRPr lang="en-MY" altLang="en-US"/>
          </a:p>
          <a:p>
            <a:pPr algn="just"/>
            <a:r>
              <a:rPr lang="en-MY" altLang="en-US"/>
              <a:t>Jika mangsa pengsan, pastikan mangsa bernafas. Sekiranya berlaku pendarahan, hentikan pendarahan secepat mungkin. Rawat kecederaan dengan betul dan kenali latar belakang mangsa ( sejarah kesihatan seperti diabetes dan lain-lain) yang perlu perhatian istimewa.</a:t>
            </a:r>
            <a:endParaRPr lang="en-MY"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MY" altLang="en-US"/>
              <a:t>Kesimpulan</a:t>
            </a:r>
            <a:endParaRPr lang="en-MY" altLang="en-US"/>
          </a:p>
        </p:txBody>
      </p:sp>
      <p:sp>
        <p:nvSpPr>
          <p:cNvPr id="3" name="Content Placeholder 2"/>
          <p:cNvSpPr>
            <a:spLocks noGrp="1"/>
          </p:cNvSpPr>
          <p:nvPr>
            <p:ph idx="1"/>
          </p:nvPr>
        </p:nvSpPr>
        <p:spPr/>
        <p:txBody>
          <a:bodyPr/>
          <a:p>
            <a:r>
              <a:rPr lang="en-MY" altLang="en-US"/>
              <a:t>Tidak menitik beratkan keselamatan diri</a:t>
            </a:r>
            <a:endParaRPr lang="en-MY" altLang="en-US"/>
          </a:p>
          <a:p>
            <a:r>
              <a:rPr lang="en-MY" altLang="en-US"/>
              <a:t>punca utama kemalangan adalah kelalaian dan kecuaian</a:t>
            </a:r>
            <a:endParaRPr lang="en-MY" altLang="en-US"/>
          </a:p>
          <a:p>
            <a:r>
              <a:rPr lang="en-MY" altLang="en-US"/>
              <a:t>kurang pengetahuan</a:t>
            </a:r>
            <a:endParaRPr lang="en-MY" altLang="en-US"/>
          </a:p>
          <a:p>
            <a:r>
              <a:rPr lang="en-MY" altLang="en-US"/>
              <a:t>kepenatan</a:t>
            </a:r>
            <a:endParaRPr lang="en-MY"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6145"/>
          <p:cNvSpPr/>
          <p:nvPr/>
        </p:nvSpPr>
        <p:spPr>
          <a:xfrm>
            <a:off x="0" y="4078288"/>
            <a:ext cx="9144000" cy="2781300"/>
          </a:xfrm>
          <a:prstGeom prst="rect">
            <a:avLst/>
          </a:prstGeom>
          <a:solidFill>
            <a:schemeClr val="tx1">
              <a:alpha val="100000"/>
            </a:schemeClr>
          </a:solidFill>
          <a:ln w="9525">
            <a:noFill/>
          </a:ln>
        </p:spPr>
        <p:txBody>
          <a:bodyPr wrap="none" anchor="ctr"/>
          <a:p>
            <a:pPr algn="ctr"/>
            <a:endParaRPr>
              <a:solidFill>
                <a:schemeClr val="bg2"/>
              </a:solidFill>
            </a:endParaRPr>
          </a:p>
        </p:txBody>
      </p:sp>
      <p:sp>
        <p:nvSpPr>
          <p:cNvPr id="6147" name="Text Box 6146"/>
          <p:cNvSpPr txBox="1"/>
          <p:nvPr/>
        </p:nvSpPr>
        <p:spPr>
          <a:xfrm>
            <a:off x="396875" y="1412875"/>
            <a:ext cx="5762625" cy="1006475"/>
          </a:xfrm>
          <a:prstGeom prst="rect">
            <a:avLst/>
          </a:prstGeom>
          <a:noFill/>
          <a:ln w="9525">
            <a:noFill/>
          </a:ln>
        </p:spPr>
        <p:txBody>
          <a:bodyPr>
            <a:spAutoFit/>
          </a:bodyPr>
          <a:p>
            <a:r>
              <a:rPr sz="6000" b="1" i="1">
                <a:solidFill>
                  <a:schemeClr val="folHlink"/>
                </a:solidFill>
                <a:ea typeface="Microsoft YaHei" panose="020B0503020204020204" charset="-122"/>
              </a:rPr>
              <a:t>Thank You</a:t>
            </a:r>
            <a:endParaRPr sz="6000" b="1" i="1">
              <a:solidFill>
                <a:schemeClr val="folHlink"/>
              </a:solidFill>
              <a:ea typeface="Microsoft YaHei" panose="020B0503020204020204" charset="-122"/>
            </a:endParaRPr>
          </a:p>
        </p:txBody>
      </p:sp>
      <p:sp>
        <p:nvSpPr>
          <p:cNvPr id="6148" name="TextBox 5"/>
          <p:cNvSpPr/>
          <p:nvPr/>
        </p:nvSpPr>
        <p:spPr>
          <a:xfrm>
            <a:off x="325438" y="4437063"/>
            <a:ext cx="4457700" cy="762000"/>
          </a:xfrm>
          <a:prstGeom prst="rect">
            <a:avLst/>
          </a:prstGeom>
          <a:noFill/>
          <a:ln w="9525">
            <a:noFill/>
          </a:ln>
        </p:spPr>
        <p:txBody>
          <a:bodyPr vert="horz" wrap="square" anchor="t">
            <a:spAutoFit/>
          </a:bodyPr>
          <a:p>
            <a:r>
              <a:rPr sz="4400">
                <a:solidFill>
                  <a:schemeClr val="bg1"/>
                </a:solidFill>
                <a:latin typeface="Kozuka Gothic Pr6N B" charset="-128"/>
                <a:ea typeface="Kozuka Gothic Pr6N B" charset="-128"/>
                <a:sym typeface="Haettenschweiler" pitchFamily="2" charset="0"/>
              </a:rPr>
              <a:t>Kingsoft Office</a:t>
            </a:r>
            <a:endParaRPr sz="4400">
              <a:solidFill>
                <a:schemeClr val="bg1"/>
              </a:solidFill>
              <a:latin typeface="Kozuka Gothic Pr6N B" charset="-128"/>
              <a:ea typeface="Kozuka Gothic Pr6N B" charset="-128"/>
              <a:sym typeface="Haettenschweiler" pitchFamily="2" charset="0"/>
            </a:endParaRPr>
          </a:p>
        </p:txBody>
      </p:sp>
      <p:sp>
        <p:nvSpPr>
          <p:cNvPr id="6149" name="TextBox 6"/>
          <p:cNvSpPr/>
          <p:nvPr/>
        </p:nvSpPr>
        <p:spPr>
          <a:xfrm>
            <a:off x="396875" y="5302250"/>
            <a:ext cx="4279900" cy="457200"/>
          </a:xfrm>
          <a:prstGeom prst="rect">
            <a:avLst/>
          </a:prstGeom>
          <a:noFill/>
          <a:ln w="9525">
            <a:noFill/>
          </a:ln>
        </p:spPr>
        <p:txBody>
          <a:bodyPr vert="horz" wrap="none" anchor="t">
            <a:spAutoFit/>
          </a:bodyPr>
          <a:p>
            <a:r>
              <a:rPr sz="2400">
                <a:solidFill>
                  <a:schemeClr val="bg1"/>
                </a:solidFill>
                <a:latin typeface="Monotype Corsiva" charset="0"/>
                <a:sym typeface="Mistral" pitchFamily="2" charset="0"/>
              </a:rPr>
              <a:t>published by </a:t>
            </a:r>
            <a:r>
              <a:rPr sz="2400">
                <a:solidFill>
                  <a:schemeClr val="bg1"/>
                </a:solidFill>
                <a:latin typeface="Monotype Corsiva" charset="0"/>
                <a:sym typeface="Mistral" pitchFamily="2" charset="0"/>
                <a:hlinkClick r:id="rId1"/>
              </a:rPr>
              <a:t>www.Kingsoftstore.com</a:t>
            </a:r>
            <a:r>
              <a:rPr sz="2400" b="1">
                <a:solidFill>
                  <a:schemeClr val="bg1"/>
                </a:solidFill>
                <a:latin typeface="Monotype Corsiva" charset="0"/>
                <a:sym typeface="Mistral" pitchFamily="2" charset="0"/>
              </a:rPr>
              <a:t> </a:t>
            </a:r>
            <a:endParaRPr sz="2400" b="1">
              <a:solidFill>
                <a:schemeClr val="bg1"/>
              </a:solidFill>
              <a:latin typeface="Monotype Corsiva" charset="0"/>
              <a:sym typeface="Mistral" pitchFamily="2" charset="0"/>
            </a:endParaRPr>
          </a:p>
        </p:txBody>
      </p:sp>
      <p:pic>
        <p:nvPicPr>
          <p:cNvPr id="6150" name="Picture 6149" descr="facebook icon"/>
          <p:cNvPicPr>
            <a:picLocks noChangeAspect="1"/>
          </p:cNvPicPr>
          <p:nvPr/>
        </p:nvPicPr>
        <p:blipFill>
          <a:blip r:embed="rId2"/>
          <a:stretch>
            <a:fillRect/>
          </a:stretch>
        </p:blipFill>
        <p:spPr>
          <a:xfrm>
            <a:off x="6673850" y="6003925"/>
            <a:ext cx="288925" cy="314325"/>
          </a:xfrm>
          <a:prstGeom prst="rect">
            <a:avLst/>
          </a:prstGeom>
          <a:noFill/>
          <a:ln w="9525">
            <a:noFill/>
          </a:ln>
        </p:spPr>
      </p:pic>
      <p:pic>
        <p:nvPicPr>
          <p:cNvPr id="6151" name="Picture 6150" descr="twitter icon"/>
          <p:cNvPicPr>
            <a:picLocks noChangeAspect="1"/>
          </p:cNvPicPr>
          <p:nvPr/>
        </p:nvPicPr>
        <p:blipFill>
          <a:blip r:embed="rId3"/>
          <a:stretch>
            <a:fillRect/>
          </a:stretch>
        </p:blipFill>
        <p:spPr>
          <a:xfrm>
            <a:off x="6672263" y="5565775"/>
            <a:ext cx="290512" cy="317500"/>
          </a:xfrm>
          <a:prstGeom prst="rect">
            <a:avLst/>
          </a:prstGeom>
          <a:noFill/>
          <a:ln w="9525">
            <a:noFill/>
          </a:ln>
        </p:spPr>
      </p:pic>
      <p:sp>
        <p:nvSpPr>
          <p:cNvPr id="6152" name="Text Box 6151"/>
          <p:cNvSpPr txBox="1"/>
          <p:nvPr/>
        </p:nvSpPr>
        <p:spPr>
          <a:xfrm>
            <a:off x="6962775" y="5562600"/>
            <a:ext cx="1970088" cy="731838"/>
          </a:xfrm>
          <a:prstGeom prst="rect">
            <a:avLst/>
          </a:prstGeom>
          <a:noFill/>
          <a:ln w="9525">
            <a:noFill/>
          </a:ln>
        </p:spPr>
        <p:txBody>
          <a:bodyPr wrap="square">
            <a:spAutoFit/>
          </a:bodyPr>
          <a:p>
            <a:pPr eaLnBrk="0" hangingPunct="0"/>
            <a:r>
              <a:rPr sz="1400" b="1">
                <a:solidFill>
                  <a:schemeClr val="bg1"/>
                </a:solidFill>
                <a:hlinkClick r:id="rId4" action="ppaction://hlinkfile"/>
              </a:rPr>
              <a:t>@Kingsoft_Office</a:t>
            </a:r>
            <a:endParaRPr sz="1400" b="1">
              <a:solidFill>
                <a:schemeClr val="bg1"/>
              </a:solidFill>
            </a:endParaRPr>
          </a:p>
          <a:p>
            <a:pPr eaLnBrk="0" hangingPunct="0"/>
            <a:endParaRPr sz="1400" b="1">
              <a:solidFill>
                <a:schemeClr val="bg1"/>
              </a:solidFill>
            </a:endParaRPr>
          </a:p>
          <a:p>
            <a:pPr eaLnBrk="0" hangingPunct="0"/>
            <a:r>
              <a:rPr sz="1400" b="1">
                <a:solidFill>
                  <a:schemeClr val="bg1"/>
                </a:solidFill>
              </a:rPr>
              <a:t> </a:t>
            </a:r>
            <a:r>
              <a:rPr sz="1400" b="1">
                <a:solidFill>
                  <a:schemeClr val="bg1"/>
                </a:solidFill>
                <a:hlinkClick r:id="rId5"/>
              </a:rPr>
              <a:t>kingsoftstore</a:t>
            </a:r>
            <a:endParaRPr sz="1400">
              <a:hlinkClick r:id="rId5"/>
            </a:endParaRPr>
          </a:p>
        </p:txBody>
      </p:sp>
      <p:sp>
        <p:nvSpPr>
          <p:cNvPr id="6153" name="Text Box 6152"/>
          <p:cNvSpPr txBox="1"/>
          <p:nvPr/>
        </p:nvSpPr>
        <p:spPr>
          <a:xfrm>
            <a:off x="7361238" y="6102350"/>
            <a:ext cx="1263650" cy="366713"/>
          </a:xfrm>
          <a:prstGeom prst="rect">
            <a:avLst/>
          </a:prstGeom>
          <a:noFill/>
          <a:ln w="9525">
            <a:noFill/>
          </a:ln>
        </p:spPr>
        <p:txBody>
          <a:bodyPr vert="horz" wrap="square" anchor="t">
            <a:spAutoFit/>
          </a:bodyPr>
          <a:p>
            <a:pPr eaLnBrk="0" hangingPunct="0"/>
          </a:p>
        </p:txBody>
      </p:sp>
      <p:sp>
        <p:nvSpPr>
          <p:cNvPr id="6154" name="Text Box 6153"/>
          <p:cNvSpPr txBox="1"/>
          <p:nvPr/>
        </p:nvSpPr>
        <p:spPr>
          <a:xfrm>
            <a:off x="6191250" y="6172200"/>
            <a:ext cx="1828800" cy="366713"/>
          </a:xfrm>
          <a:prstGeom prst="rect">
            <a:avLst/>
          </a:prstGeom>
          <a:noFill/>
          <a:ln w="9525">
            <a:noFill/>
          </a:ln>
        </p:spPr>
        <p:txBody>
          <a:bodyPr vert="horz" wrap="square" anchor="t">
            <a:spAutoFit/>
          </a:bodyPr>
          <a:p>
            <a:pPr eaLnBrk="0" hangingPunct="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57200" y="1003935"/>
            <a:ext cx="8229600" cy="5122545"/>
          </a:xfrm>
        </p:spPr>
        <p:txBody>
          <a:bodyPr/>
          <a:p>
            <a:pPr marL="0" indent="0" algn="just">
              <a:buNone/>
            </a:pPr>
            <a:r>
              <a:rPr lang="en-MY" altLang="en-US"/>
              <a:t>Mengelakkan Kecederaan Mangsa Menjadi Lebih Buruk</a:t>
            </a:r>
            <a:endParaRPr lang="en-MY" altLang="en-US"/>
          </a:p>
          <a:p>
            <a:pPr algn="just"/>
            <a:r>
              <a:rPr lang="en-MY" altLang="en-US"/>
              <a:t>Alih mangsa dari tempat bahaya dan jangan buat mangsa banyak bergerak. selesakan dan beri keyakinan pada mangsa serta beri perlindungan dari ketidak selesaan seperti kesejukkan atau kepanasan atau keadaan basah.</a:t>
            </a:r>
            <a:endParaRPr lang="en-MY"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57200" y="565785"/>
            <a:ext cx="8229600" cy="5560695"/>
          </a:xfrm>
        </p:spPr>
        <p:txBody>
          <a:bodyPr/>
          <a:p>
            <a:pPr marL="0" indent="0" algn="just">
              <a:buNone/>
            </a:pPr>
            <a:r>
              <a:rPr lang="en-MY" altLang="en-US"/>
              <a:t>Mengurangkan Kesakitan Mangsa Dengan Menghantar Segera Mangsa ke Hospital.</a:t>
            </a:r>
            <a:endParaRPr lang="en-MY" altLang="en-US"/>
          </a:p>
          <a:p>
            <a:pPr algn="just"/>
            <a:r>
              <a:rPr lang="en-MY" altLang="en-US"/>
              <a:t>Arah atau pinta rakan-rakan mengambil peti keselamatan berhampiran dan memanggil ambulans atau perawat bertauliah dengan segera mungkin. Pastikan menunggu bersama mangsa sehingga bantuan sampai.</a:t>
            </a:r>
            <a:endParaRPr lang="en-MY"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MY" altLang="en-US"/>
              <a:t>LANGKAH-LANGKAH PERTOLONGAN CEMAS</a:t>
            </a:r>
            <a:endParaRPr lang="en-MY" altLang="en-US"/>
          </a:p>
        </p:txBody>
      </p:sp>
      <p:sp>
        <p:nvSpPr>
          <p:cNvPr id="3" name="Content Placeholder 2"/>
          <p:cNvSpPr>
            <a:spLocks noGrp="1"/>
          </p:cNvSpPr>
          <p:nvPr>
            <p:ph idx="1"/>
          </p:nvPr>
        </p:nvSpPr>
        <p:spPr>
          <a:xfrm>
            <a:off x="457200" y="1600200"/>
            <a:ext cx="8229600" cy="4937760"/>
          </a:xfrm>
        </p:spPr>
        <p:txBody>
          <a:bodyPr/>
          <a:p>
            <a:pPr algn="just"/>
            <a:r>
              <a:rPr lang="en-MY" altLang="en-US" sz="2800"/>
              <a:t>langkah-langkah pertolongan cemas membi pertolongan cemas dalam kemalangan.</a:t>
            </a:r>
            <a:endParaRPr lang="en-MY" altLang="en-US" sz="2800"/>
          </a:p>
          <a:p>
            <a:pPr algn="just">
              <a:buFont typeface="Wingdings" panose="05000000000000000000" charset="0"/>
              <a:buChar char=""/>
            </a:pPr>
            <a:r>
              <a:rPr lang="en-MY" altLang="en-US" sz="2800"/>
              <a:t>Membuat penilaian </a:t>
            </a:r>
            <a:endParaRPr lang="en-MY" altLang="en-US" sz="2800"/>
          </a:p>
          <a:p>
            <a:pPr algn="just">
              <a:buFont typeface="Wingdings" panose="05000000000000000000" charset="0"/>
              <a:buChar char=""/>
            </a:pPr>
            <a:r>
              <a:rPr lang="en-MY" altLang="en-US" sz="2800"/>
              <a:t>Bertenang dan bertindak dalam menyelamat</a:t>
            </a:r>
            <a:endParaRPr lang="en-MY" altLang="en-US" sz="2800"/>
          </a:p>
          <a:p>
            <a:pPr algn="just">
              <a:buFont typeface="Wingdings" panose="05000000000000000000" charset="0"/>
              <a:buChar char=""/>
            </a:pPr>
            <a:r>
              <a:rPr lang="en-MY" altLang="en-US" sz="2800"/>
              <a:t>Jaga keselamatan diri dan mangsa</a:t>
            </a:r>
            <a:endParaRPr lang="en-MY" altLang="en-US" sz="2800"/>
          </a:p>
          <a:p>
            <a:pPr algn="just">
              <a:buFont typeface="Wingdings" panose="05000000000000000000" charset="0"/>
              <a:buChar char=""/>
            </a:pPr>
            <a:r>
              <a:rPr lang="en-MY" altLang="en-US" sz="2800"/>
              <a:t>Hindarkan daripada keadaan yang memberhayakan </a:t>
            </a:r>
            <a:endParaRPr lang="en-MY" altLang="en-US" sz="2800"/>
          </a:p>
          <a:p>
            <a:pPr algn="just">
              <a:buFont typeface="Wingdings" panose="05000000000000000000" charset="0"/>
              <a:buChar char=""/>
            </a:pPr>
            <a:r>
              <a:rPr lang="en-MY" altLang="en-US" sz="2800"/>
              <a:t>Minta bantuan daripada orang yang berhampiran</a:t>
            </a:r>
            <a:endParaRPr lang="en-MY" altLang="en-US" sz="2800"/>
          </a:p>
          <a:p>
            <a:pPr algn="just">
              <a:buFont typeface="Wingdings" panose="05000000000000000000" charset="0"/>
              <a:buChar char=""/>
            </a:pPr>
            <a:r>
              <a:rPr lang="en-MY" altLang="en-US" sz="2800"/>
              <a:t>Membuat diangnosa atau pengenalan punca kesakitan.</a:t>
            </a:r>
            <a:endParaRPr lang="en-MY" altLang="en-US"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MY" altLang="en-US"/>
              <a:t>KEUTAMAAN</a:t>
            </a:r>
            <a:endParaRPr lang="en-MY" altLang="en-US"/>
          </a:p>
        </p:txBody>
      </p:sp>
      <p:sp>
        <p:nvSpPr>
          <p:cNvPr id="3" name="Content Placeholder 2"/>
          <p:cNvSpPr>
            <a:spLocks noGrp="1"/>
          </p:cNvSpPr>
          <p:nvPr>
            <p:ph idx="1"/>
          </p:nvPr>
        </p:nvSpPr>
        <p:spPr/>
        <p:txBody>
          <a:bodyPr/>
          <a:p>
            <a:pPr algn="just"/>
            <a:r>
              <a:rPr lang="en-MY" altLang="en-US"/>
              <a:t>Apabila terdapat lebih daripada seorang yang tercedera atau banyak luka pada seseorang, maka pertolongan cemas mestilah segera diambil yang mana keadaan yang lebih perlu diutamakan semasa memberi rawatan ( rawat mengikut kadar keseriusan)</a:t>
            </a:r>
            <a:endParaRPr lang="en-MY"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57200" y="102235"/>
            <a:ext cx="8229600" cy="6674485"/>
          </a:xfrm>
        </p:spPr>
        <p:txBody>
          <a:bodyPr/>
          <a:p>
            <a:pPr algn="just"/>
            <a:r>
              <a:rPr lang="en-MY" altLang="en-US"/>
              <a:t>Jangan biarkan mangsa dikerumuni oleh orang ramai kerana akan menyebabkan mangsa menjadi rimas, risau, bimbang dan pengedaran udara akan berkurangan. Tanggal tau longgarkan pakaian yang perlu sahaja.</a:t>
            </a:r>
            <a:endParaRPr lang="en-MY" altLang="en-US"/>
          </a:p>
          <a:p>
            <a:pPr algn="just"/>
            <a:r>
              <a:rPr lang="en-MY" altLang="en-US"/>
              <a:t>Elakkan daripada memberi mangsa minum air jika mangsa tidak sedarkan diri.</a:t>
            </a:r>
            <a:endParaRPr lang="en-MY" altLang="en-US"/>
          </a:p>
          <a:p>
            <a:pPr algn="just"/>
            <a:r>
              <a:rPr lang="en-MY" altLang="en-US"/>
              <a:t>Disyaki mangsa mengalami kecederaan dalaman jika memerlukan pembedahan.</a:t>
            </a:r>
            <a:endParaRPr lang="en-MY" altLang="en-US"/>
          </a:p>
          <a:p>
            <a:pPr algn="just"/>
            <a:r>
              <a:rPr lang="en-MY" altLang="en-US"/>
              <a:t>Dapatkan bantuan</a:t>
            </a:r>
            <a:endParaRPr lang="en-MY" altLang="en-US"/>
          </a:p>
          <a:p>
            <a:pPr lvl="1" algn="just">
              <a:buFont typeface="Wingdings" panose="05000000000000000000" charset="0"/>
              <a:buChar char=""/>
            </a:pPr>
            <a:r>
              <a:rPr lang="en-MY" altLang="en-US"/>
              <a:t>Telefon ambulan - 999</a:t>
            </a:r>
            <a:endParaRPr lang="en-MY" altLang="en-US"/>
          </a:p>
          <a:p>
            <a:pPr lvl="1" algn="just">
              <a:buFont typeface="Wingdings" panose="05000000000000000000" charset="0"/>
              <a:buChar char=""/>
            </a:pPr>
            <a:r>
              <a:rPr lang="en-MY" altLang="en-US"/>
              <a:t>Beri keterangan  tentang tempat kemalangan.</a:t>
            </a:r>
            <a:endParaRPr lang="en-MY" altLang="en-US"/>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_2">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11036</Words>
  <Application>WPS Presentation</Application>
  <PresentationFormat/>
  <Paragraphs>289</Paragraphs>
  <Slides>41</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41</vt:i4>
      </vt:variant>
    </vt:vector>
  </HeadingPairs>
  <TitlesOfParts>
    <vt:vector size="57" baseType="lpstr">
      <vt:lpstr>Arial</vt:lpstr>
      <vt:lpstr>SimSun</vt:lpstr>
      <vt:lpstr>Wingdings</vt:lpstr>
      <vt:lpstr>Wingdings</vt:lpstr>
      <vt:lpstr>Microsoft YaHei</vt:lpstr>
      <vt:lpstr/>
      <vt:lpstr>Arial Unicode MS</vt:lpstr>
      <vt:lpstr>Calibri</vt:lpstr>
      <vt:lpstr>Kozuka Gothic Pr6N B</vt:lpstr>
      <vt:lpstr>Haettenschweiler</vt:lpstr>
      <vt:lpstr>Monotype Corsiva</vt:lpstr>
      <vt:lpstr>Mistral</vt:lpstr>
      <vt:lpstr>Yu Mincho</vt:lpstr>
      <vt:lpstr>DriftType</vt:lpstr>
      <vt:lpstr>Default Design</vt:lpstr>
      <vt:lpstr>默认设计模板_2</vt:lpstr>
      <vt:lpstr>PERTOLONGAN CEMAS UNTUK KANAK-KANAK</vt:lpstr>
      <vt:lpstr>PENGENALAN</vt:lpstr>
      <vt:lpstr>Apakah itu pertolongan cemas</vt:lpstr>
      <vt:lpstr>OBJEKTIF</vt:lpstr>
      <vt:lpstr>PowerPoint 演示文稿</vt:lpstr>
      <vt:lpstr>PowerPoint 演示文稿</vt:lpstr>
      <vt:lpstr>LANGKAH-LANGKAH PERTOLONGAN CEMAS</vt:lpstr>
      <vt:lpstr>KEUTAMAAN</vt:lpstr>
      <vt:lpstr>PowerPoint 演示文稿</vt:lpstr>
      <vt:lpstr>PERKARA-PERKARA YANG MEMERLUKAN PERTOLONGAN CEMAS</vt:lpstr>
      <vt:lpstr>Punca-Punca Asfiksia</vt:lpstr>
      <vt:lpstr>PowerPoint 演示文稿</vt:lpstr>
      <vt:lpstr>PowerPoint 演示文稿</vt:lpstr>
      <vt:lpstr>PowerPoint 演示文稿</vt:lpstr>
      <vt:lpstr>PowerPoint 演示文稿</vt:lpstr>
      <vt:lpstr>PowerPoint 演示文稿</vt:lpstr>
      <vt:lpstr>CPR- Breathing</vt:lpstr>
      <vt:lpstr>CPR- Circulation</vt:lpstr>
      <vt:lpstr>CPR- Circulation</vt:lpstr>
      <vt:lpstr>CPR - Performance Guidelines</vt:lpstr>
      <vt:lpstr>Infant CPR</vt:lpstr>
      <vt:lpstr>TERCEKIK</vt:lpstr>
      <vt:lpstr>PowerPoint 演示文稿</vt:lpstr>
      <vt:lpstr>LEMAS</vt:lpstr>
      <vt:lpstr>PowerPoint 演示文稿</vt:lpstr>
      <vt:lpstr>PENDARAHAN</vt:lpstr>
      <vt:lpstr>PowerPoint 演示文稿</vt:lpstr>
      <vt:lpstr>PowerPoint 演示文稿</vt:lpstr>
      <vt:lpstr>LUKA</vt:lpstr>
      <vt:lpstr>JENIS-JENIS LUKA</vt:lpstr>
      <vt:lpstr>BAGAIMANA MENGANGANI LUKA</vt:lpstr>
      <vt:lpstr>Balutan</vt:lpstr>
      <vt:lpstr>Patah</vt:lpstr>
      <vt:lpstr>PowerPoint 演示文稿</vt:lpstr>
      <vt:lpstr>Gigitan dan sengatan</vt:lpstr>
      <vt:lpstr>Rawatan</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kingsoft</dc:creator>
  <cp:lastModifiedBy>1</cp:lastModifiedBy>
  <cp:revision>7</cp:revision>
  <dcterms:created xsi:type="dcterms:W3CDTF">2013-04-08T02:09:00Z</dcterms:created>
  <dcterms:modified xsi:type="dcterms:W3CDTF">2018-02-08T02:51:47Z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1033-10.2.0.5978</vt:lpwstr>
  </property>
</Properties>
</file>