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41"/>
  </p:notesMasterIdLst>
  <p:sldIdLst>
    <p:sldId id="256" r:id="rId2"/>
    <p:sldId id="258" r:id="rId3"/>
    <p:sldId id="283" r:id="rId4"/>
    <p:sldId id="302" r:id="rId5"/>
    <p:sldId id="303" r:id="rId6"/>
    <p:sldId id="304" r:id="rId7"/>
    <p:sldId id="259" r:id="rId8"/>
    <p:sldId id="257" r:id="rId9"/>
    <p:sldId id="261" r:id="rId10"/>
    <p:sldId id="284" r:id="rId11"/>
    <p:sldId id="286" r:id="rId12"/>
    <p:sldId id="287" r:id="rId13"/>
    <p:sldId id="288" r:id="rId14"/>
    <p:sldId id="285" r:id="rId15"/>
    <p:sldId id="277" r:id="rId16"/>
    <p:sldId id="289" r:id="rId17"/>
    <p:sldId id="27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68" r:id="rId26"/>
    <p:sldId id="298" r:id="rId27"/>
    <p:sldId id="260" r:id="rId28"/>
    <p:sldId id="305" r:id="rId29"/>
    <p:sldId id="306" r:id="rId30"/>
    <p:sldId id="299" r:id="rId31"/>
    <p:sldId id="300" r:id="rId32"/>
    <p:sldId id="262" r:id="rId33"/>
    <p:sldId id="307" r:id="rId34"/>
    <p:sldId id="309" r:id="rId35"/>
    <p:sldId id="310" r:id="rId36"/>
    <p:sldId id="311" r:id="rId37"/>
    <p:sldId id="279" r:id="rId38"/>
    <p:sldId id="312" r:id="rId39"/>
    <p:sldId id="313" r:id="rId40"/>
  </p:sldIdLst>
  <p:sldSz cx="9144000" cy="5143500" type="screen16x9"/>
  <p:notesSz cx="6858000" cy="9144000"/>
  <p:embeddedFontLst>
    <p:embeddedFont>
      <p:font typeface="Raleway" charset="0"/>
      <p:regular r:id="rId42"/>
      <p:bold r:id="rId43"/>
      <p:italic r:id="rId44"/>
      <p:boldItalic r:id="rId45"/>
    </p:embeddedFont>
    <p:embeddedFont>
      <p:font typeface="Cooper Black" pitchFamily="18" charset="0"/>
      <p:regular r:id="rId46"/>
    </p:embeddedFont>
    <p:embeddedFont>
      <p:font typeface="Karla" charset="0"/>
      <p:regular r:id="rId47"/>
      <p:bold r:id="rId48"/>
      <p:italic r:id="rId49"/>
      <p:boldItalic r:id="rId50"/>
    </p:embeddedFont>
    <p:embeddedFont>
      <p:font typeface="Aharoni" pitchFamily="2" charset="-79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2E0781A-F6EC-470C-BDD8-0FC0EDE3776F}">
  <a:tblStyle styleId="{82E0781A-F6EC-470C-BDD8-0FC0EDE3776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4C5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>
            <a:off x="6025" y="301575"/>
            <a:ext cx="9150050" cy="4496747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5900" y="759981"/>
            <a:ext cx="9144150" cy="376980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0" y="1351100"/>
            <a:ext cx="9156075" cy="2889062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59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ABE33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6025" y="301575"/>
            <a:ext cx="9150050" cy="4496747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15" name="Shape 15"/>
          <p:cNvSpPr/>
          <p:nvPr/>
        </p:nvSpPr>
        <p:spPr>
          <a:xfrm>
            <a:off x="-5900" y="753950"/>
            <a:ext cx="9144150" cy="3769800"/>
          </a:xfrm>
          <a:custGeom>
            <a:avLst/>
            <a:gdLst/>
            <a:ahLst/>
            <a:cxnLst/>
            <a:rect l="0" t="0" r="0" b="0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1351100"/>
            <a:ext cx="9156075" cy="2889062"/>
          </a:xfrm>
          <a:custGeom>
            <a:avLst/>
            <a:gdLst/>
            <a:ahLst/>
            <a:cxnLst/>
            <a:rect l="0" t="0" r="0" b="0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15525" y="2040550"/>
            <a:ext cx="55131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15375" y="3068650"/>
            <a:ext cx="55131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1pPr>
            <a:lvl2pPr lvl="1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2pPr>
            <a:lvl3pPr lvl="2" algn="ctr" rtl="0">
              <a:spcBef>
                <a:spcPts val="0"/>
              </a:spcBef>
              <a:buClr>
                <a:srgbClr val="004C52"/>
              </a:buClr>
              <a:buSzPct val="100000"/>
              <a:buNone/>
              <a:defRPr sz="1800" b="1"/>
            </a:lvl3pPr>
            <a:lvl4pPr lvl="3" algn="ctr" rtl="0">
              <a:spcBef>
                <a:spcPts val="0"/>
              </a:spcBef>
              <a:buSzPct val="100000"/>
              <a:buNone/>
              <a:defRPr sz="1800" b="1"/>
            </a:lvl4pPr>
            <a:lvl5pPr lvl="4" algn="ctr" rtl="0">
              <a:spcBef>
                <a:spcPts val="0"/>
              </a:spcBef>
              <a:buSzPct val="100000"/>
              <a:buNone/>
              <a:defRPr sz="1800" b="1"/>
            </a:lvl5pPr>
            <a:lvl6pPr lvl="5" algn="ctr" rtl="0">
              <a:spcBef>
                <a:spcPts val="0"/>
              </a:spcBef>
              <a:buSzPct val="100000"/>
              <a:buNone/>
              <a:defRPr sz="1800" b="1"/>
            </a:lvl6pPr>
            <a:lvl7pPr lvl="6" algn="ctr" rtl="0">
              <a:spcBef>
                <a:spcPts val="0"/>
              </a:spcBef>
              <a:buSzPct val="100000"/>
              <a:buNone/>
              <a:defRPr sz="1800" b="1"/>
            </a:lvl7pPr>
            <a:lvl8pPr lvl="7" algn="ctr" rtl="0">
              <a:spcBef>
                <a:spcPts val="0"/>
              </a:spcBef>
              <a:buSzPct val="100000"/>
              <a:buNone/>
              <a:defRPr sz="1800" b="1"/>
            </a:lvl8pPr>
            <a:lvl9pPr lvl="8" algn="ctr" rtl="0">
              <a:spcBef>
                <a:spcPts val="0"/>
              </a:spcBef>
              <a:buSzPct val="1000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6024" y="301575"/>
            <a:ext cx="9150050" cy="4496747"/>
          </a:xfrm>
          <a:custGeom>
            <a:avLst/>
            <a:gdLst/>
            <a:ahLst/>
            <a:cxnLst/>
            <a:rect l="0" t="0" r="0" b="0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21" name="Shape 21"/>
          <p:cNvSpPr/>
          <p:nvPr/>
        </p:nvSpPr>
        <p:spPr>
          <a:xfrm>
            <a:off x="0" y="1580112"/>
            <a:ext cx="9144000" cy="3341667"/>
          </a:xfrm>
          <a:custGeom>
            <a:avLst/>
            <a:gdLst/>
            <a:ahLst/>
            <a:cxnLst/>
            <a:rect l="0" t="0" r="0" b="0"/>
            <a:pathLst>
              <a:path w="365760" h="110982" extrusionOk="0">
                <a:moveTo>
                  <a:pt x="0" y="0"/>
                </a:moveTo>
                <a:lnTo>
                  <a:pt x="0" y="54526"/>
                </a:lnTo>
                <a:lnTo>
                  <a:pt x="317748" y="110982"/>
                </a:lnTo>
                <a:lnTo>
                  <a:pt x="365760" y="84202"/>
                </a:lnTo>
                <a:lnTo>
                  <a:pt x="365760" y="26780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5900" y="410541"/>
            <a:ext cx="9144151" cy="4453148"/>
          </a:xfrm>
          <a:custGeom>
            <a:avLst/>
            <a:gdLst/>
            <a:ahLst/>
            <a:cxnLst/>
            <a:rect l="0" t="0" r="0" b="0"/>
            <a:pathLst>
              <a:path w="365036" h="147896" extrusionOk="0">
                <a:moveTo>
                  <a:pt x="365036" y="21714"/>
                </a:moveTo>
                <a:lnTo>
                  <a:pt x="87097" y="0"/>
                </a:lnTo>
                <a:lnTo>
                  <a:pt x="0" y="57421"/>
                </a:lnTo>
                <a:lnTo>
                  <a:pt x="0" y="117255"/>
                </a:lnTo>
                <a:lnTo>
                  <a:pt x="241266" y="147896"/>
                </a:lnTo>
                <a:lnTo>
                  <a:pt x="365036" y="112913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33775" y="2314200"/>
            <a:ext cx="5476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b="1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/>
          <p:nvPr/>
        </p:nvSpPr>
        <p:spPr>
          <a:xfrm>
            <a:off x="3593400" y="10861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</a:p>
        </p:txBody>
      </p:sp>
      <p:sp>
        <p:nvSpPr>
          <p:cNvPr id="25" name="Shape 25"/>
          <p:cNvSpPr/>
          <p:nvPr/>
        </p:nvSpPr>
        <p:spPr>
          <a:xfrm>
            <a:off x="4179900" y="1041875"/>
            <a:ext cx="784200" cy="784200"/>
          </a:xfrm>
          <a:prstGeom prst="diamond">
            <a:avLst/>
          </a:prstGeom>
          <a:noFill/>
          <a:ln w="285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699" cy="332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8" name="Shape 3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9" name="Shape 3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0" name="Shape 40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1" name="Shape 41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2" name="Shape 42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3" name="Shape 4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0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79179" y="1495850"/>
            <a:ext cx="35600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2" name="Shape 62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3" name="Shape 63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64" name="Shape 64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65" name="Shape 6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66" name="Shape 6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-6025" y="1"/>
            <a:ext cx="4445394" cy="1085643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6375475" y="4745746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7341180" y="4767304"/>
            <a:ext cx="1821095" cy="395810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8340717" y="4204075"/>
            <a:ext cx="818444" cy="959060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699" cy="332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5999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4400" dirty="0" smtClean="0"/>
              <a:t>PENGENALAN KEPADA KAEDAH PENILAIAN </a:t>
            </a:r>
            <a:br>
              <a:rPr lang="en-US" sz="4400" dirty="0" smtClean="0"/>
            </a:br>
            <a:r>
              <a:rPr lang="en-US" sz="4400" dirty="0" smtClean="0"/>
              <a:t>KANAK-KANAK TASKA DAN TADIKA</a:t>
            </a:r>
            <a:br>
              <a:rPr lang="en-US" sz="4400" dirty="0" smtClean="0"/>
            </a:br>
            <a:r>
              <a:rPr lang="en-US" sz="4400" dirty="0" smtClean="0"/>
              <a:t>(AK 1263)</a:t>
            </a:r>
            <a:endParaRPr lang="en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2800" dirty="0" smtClean="0">
                <a:latin typeface="Cooper Black" panose="0208090404030B020404" pitchFamily="18" charset="0"/>
              </a:rPr>
              <a:t>PERINGKAT PRANATAL</a:t>
            </a:r>
            <a:endParaRPr lang="en" sz="2800" b="0" dirty="0"/>
          </a:p>
        </p:txBody>
      </p:sp>
      <p:sp>
        <p:nvSpPr>
          <p:cNvPr id="6" name="Rectangle 5"/>
          <p:cNvSpPr/>
          <p:nvPr/>
        </p:nvSpPr>
        <p:spPr>
          <a:xfrm>
            <a:off x="1447800" y="1556088"/>
            <a:ext cx="541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MY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Perkembangan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individu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bermula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dengan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persenyawaan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antara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sperma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ovum.</a:t>
            </a:r>
          </a:p>
          <a:p>
            <a:pPr algn="just"/>
            <a:endParaRPr lang="en-MY" sz="1600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Peringkat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 prenatal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adalah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berlangsung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selama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Sembilan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bulan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terbahagi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kepada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3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fasa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en-MY" sz="16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MY" sz="1600" dirty="0" smtClean="0">
                <a:latin typeface="Aharoni" pitchFamily="2" charset="-79"/>
                <a:cs typeface="Aharoni" pitchFamily="2" charset="-79"/>
              </a:rPr>
              <a:t>		1.Pembenihan</a:t>
            </a:r>
          </a:p>
          <a:p>
            <a:r>
              <a:rPr lang="en-MY" sz="1600" dirty="0" smtClean="0">
                <a:latin typeface="Aharoni" pitchFamily="2" charset="-79"/>
                <a:cs typeface="Aharoni" pitchFamily="2" charset="-79"/>
              </a:rPr>
              <a:t>		2.Embrio</a:t>
            </a:r>
          </a:p>
          <a:p>
            <a:r>
              <a:rPr lang="en-MY" sz="1600" dirty="0" smtClean="0">
                <a:latin typeface="Aharoni" pitchFamily="2" charset="-79"/>
                <a:cs typeface="Aharoni" pitchFamily="2" charset="-79"/>
              </a:rPr>
              <a:t>		3.Fetal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1295400" y="590550"/>
            <a:ext cx="6477000" cy="381000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19150"/>
            <a:ext cx="5911646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2800" dirty="0" smtClean="0">
                <a:latin typeface="Cooper Black" panose="0208090404030B020404" pitchFamily="18" charset="0"/>
              </a:rPr>
              <a:t>FASA PEMBENIHAN</a:t>
            </a:r>
            <a:endParaRPr lang="en" sz="2800" b="0" dirty="0"/>
          </a:p>
        </p:txBody>
      </p:sp>
      <p:sp>
        <p:nvSpPr>
          <p:cNvPr id="6" name="Rectangle 5"/>
          <p:cNvSpPr/>
          <p:nvPr/>
        </p:nvSpPr>
        <p:spPr>
          <a:xfrm>
            <a:off x="1447800" y="1556088"/>
            <a:ext cx="571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MY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Fasa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ini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bermula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selepas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persenyawaan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berlaku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antara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sperma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ovum.</a:t>
            </a:r>
          </a:p>
          <a:p>
            <a:pPr algn="just"/>
            <a:endParaRPr lang="en-MY" sz="2000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Tempoh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fasa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ini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mengambil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masa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2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minggu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/>
            <a:endParaRPr lang="en-MY" sz="2000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Zigot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akan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bergerak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ke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rahim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dengan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membawa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23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kromosom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dari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bapa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juga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23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kromosom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daripada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ibu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90550"/>
            <a:ext cx="5361683" cy="3657599"/>
          </a:xfrm>
          <a:prstGeom prst="rect">
            <a:avLst/>
          </a:prstGeom>
        </p:spPr>
      </p:pic>
      <p:sp>
        <p:nvSpPr>
          <p:cNvPr id="267" name="Shape 267"/>
          <p:cNvSpPr/>
          <p:nvPr/>
        </p:nvSpPr>
        <p:spPr>
          <a:xfrm>
            <a:off x="1600200" y="361950"/>
            <a:ext cx="5791200" cy="464820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62000" y="43815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3600" dirty="0" smtClean="0">
                <a:latin typeface="Cooper Black" panose="0208090404030B020404" pitchFamily="18" charset="0"/>
              </a:rPr>
              <a:t>FASA EMBRIO  </a:t>
            </a:r>
            <a:endParaRPr lang="en" sz="3600" b="0" dirty="0"/>
          </a:p>
        </p:txBody>
      </p:sp>
      <p:sp>
        <p:nvSpPr>
          <p:cNvPr id="6" name="Rectangle 5"/>
          <p:cNvSpPr/>
          <p:nvPr/>
        </p:nvSpPr>
        <p:spPr>
          <a:xfrm>
            <a:off x="1371600" y="1556088"/>
            <a:ext cx="579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Fasa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ini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bermula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daripada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minggu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 3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sehingga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minggu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ke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8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selepas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persenyawaan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MY" sz="2000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Pada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minggu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ke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4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perkembangan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otak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mata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telinga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mulut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terbentuk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MY" sz="2000" dirty="0" smtClean="0">
              <a:latin typeface="Aharoni" pitchFamily="2" charset="-79"/>
              <a:cs typeface="Aharoni" pitchFamily="2" charset="-79"/>
            </a:endParaRPr>
          </a:p>
          <a:p>
            <a:pPr algn="just"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Embrio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memperoleh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makanan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khasiat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oksigen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melalui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tali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pusat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4572000" y="514350"/>
            <a:ext cx="3657600" cy="4114800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4294967295"/>
          </p:nvPr>
        </p:nvSpPr>
        <p:spPr>
          <a:xfrm>
            <a:off x="457201" y="671151"/>
            <a:ext cx="3352800" cy="27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MY" sz="4800" dirty="0" err="1" smtClean="0">
                <a:latin typeface="Cooper Black" panose="0208090404030B020404" pitchFamily="18" charset="0"/>
              </a:rPr>
              <a:t>Minggu</a:t>
            </a:r>
            <a:r>
              <a:rPr lang="en-MY" sz="4800" dirty="0" smtClean="0">
                <a:latin typeface="Cooper Black" panose="0208090404030B020404" pitchFamily="18" charset="0"/>
              </a:rPr>
              <a:t/>
            </a:r>
            <a:br>
              <a:rPr lang="en-MY" sz="4800" dirty="0" smtClean="0">
                <a:latin typeface="Cooper Black" panose="0208090404030B020404" pitchFamily="18" charset="0"/>
              </a:rPr>
            </a:br>
            <a:r>
              <a:rPr lang="en-MY" sz="4800" dirty="0" smtClean="0">
                <a:latin typeface="Cooper Black" panose="0208090404030B020404" pitchFamily="18" charset="0"/>
              </a:rPr>
              <a:t> ke-8</a:t>
            </a:r>
            <a:endParaRPr lang="en" sz="4800" b="1" dirty="0">
              <a:solidFill>
                <a:srgbClr val="00AE9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895350"/>
            <a:ext cx="3212931" cy="33887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4000" dirty="0" smtClean="0">
                <a:latin typeface="Cooper Black" panose="0208090404030B020404" pitchFamily="18" charset="0"/>
              </a:rPr>
              <a:t>FASA FETAL</a:t>
            </a:r>
            <a:endParaRPr lang="en" sz="4000" b="0" dirty="0"/>
          </a:p>
        </p:txBody>
      </p:sp>
      <p:sp>
        <p:nvSpPr>
          <p:cNvPr id="6" name="Rectangle 5"/>
          <p:cNvSpPr/>
          <p:nvPr/>
        </p:nvSpPr>
        <p:spPr>
          <a:xfrm>
            <a:off x="990600" y="1556088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Pada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fasa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ini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dipanggil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sebagai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fasa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fetus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Bermula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pada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bulan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ketiga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selepas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persenyawaan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sehingga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dilahirkan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Pada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peringkat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ini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organ-organ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utama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bertambah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saiz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otot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sistem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saraf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mula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terbentuk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isyarat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daripada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otak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pergerakan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dapat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dikesan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MY" sz="2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381000" y="590550"/>
            <a:ext cx="8458200" cy="426720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9150"/>
            <a:ext cx="7712186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52400" y="285750"/>
            <a:ext cx="86868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3600" b="0" dirty="0" smtClean="0">
                <a:latin typeface="Cooper Black" panose="0208090404030B020404" pitchFamily="18" charset="0"/>
              </a:rPr>
              <a:t>PERINGKAT LAHIR (0-2 TAHUN)</a:t>
            </a:r>
            <a:endParaRPr lang="en" sz="36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04950"/>
            <a:ext cx="4495800" cy="29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67"/>
          <p:cNvSpPr/>
          <p:nvPr/>
        </p:nvSpPr>
        <p:spPr>
          <a:xfrm>
            <a:off x="1600200" y="1047750"/>
            <a:ext cx="5715000" cy="381000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004C5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4000" dirty="0" smtClean="0">
                <a:latin typeface="Cooper Black" panose="0208090404030B020404" pitchFamily="18" charset="0"/>
              </a:rPr>
              <a:t>0-3 BULAN</a:t>
            </a:r>
            <a:endParaRPr lang="en" sz="4000" b="0" dirty="0"/>
          </a:p>
        </p:txBody>
      </p:sp>
      <p:sp>
        <p:nvSpPr>
          <p:cNvPr id="6" name="Rectangle 5"/>
          <p:cNvSpPr/>
          <p:nvPr/>
        </p:nvSpPr>
        <p:spPr>
          <a:xfrm>
            <a:off x="990600" y="1556088"/>
            <a:ext cx="716280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Berupaya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bertindak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balas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jika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disentuh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 (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pada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pipi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tapak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kaki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tangan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Boleh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menoleh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kepala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ke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kiri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kanan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Mata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telah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boleh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melihat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tetapi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tidak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fokus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Bayi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telah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pandai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tersenyum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Belajar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meniarap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memegang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objek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5791200" y="0"/>
            <a:ext cx="53517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ABE33F"/>
                </a:solidFill>
              </a:rPr>
              <a:t>Topik 2</a:t>
            </a:r>
            <a:endParaRPr lang="en" sz="3600" dirty="0">
              <a:solidFill>
                <a:srgbClr val="ABE33F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4294967295"/>
          </p:nvPr>
        </p:nvSpPr>
        <p:spPr>
          <a:xfrm>
            <a:off x="2514600" y="1047750"/>
            <a:ext cx="5885100" cy="31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MY" sz="3600" dirty="0" smtClean="0">
                <a:latin typeface="Cooper Black" panose="0208090404030B020404" pitchFamily="18" charset="0"/>
              </a:rPr>
              <a:t>PERKEMBANGAN FIZIKAL, SOSIAL, EMOSI DAN KOGNITIF </a:t>
            </a:r>
            <a:r>
              <a:rPr lang="en-MY" sz="3600" dirty="0" smtClean="0">
                <a:latin typeface="Cooper Black" panose="0208090404030B020404" pitchFamily="18" charset="0"/>
              </a:rPr>
              <a:t>KANAK-KANAK</a:t>
            </a:r>
            <a:endParaRPr lang="en-MY" sz="3600" dirty="0">
              <a:latin typeface="Cooper Black" panose="0208090404030B020404" pitchFamily="18" charset="0"/>
            </a:endParaRPr>
          </a:p>
        </p:txBody>
      </p:sp>
      <p:grpSp>
        <p:nvGrpSpPr>
          <p:cNvPr id="103" name="Shape 103"/>
          <p:cNvGrpSpPr/>
          <p:nvPr/>
        </p:nvGrpSpPr>
        <p:grpSpPr>
          <a:xfrm>
            <a:off x="685612" y="1814387"/>
            <a:ext cx="1512761" cy="1433896"/>
            <a:chOff x="5300400" y="3670175"/>
            <a:chExt cx="421300" cy="399325"/>
          </a:xfrm>
        </p:grpSpPr>
        <p:sp>
          <p:nvSpPr>
            <p:cNvPr id="104" name="Shape 104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9" name="Shape 109"/>
          <p:cNvSpPr/>
          <p:nvPr/>
        </p:nvSpPr>
        <p:spPr>
          <a:xfrm>
            <a:off x="4876800" y="0"/>
            <a:ext cx="957629" cy="859665"/>
          </a:xfrm>
          <a:custGeom>
            <a:avLst/>
            <a:gdLst/>
            <a:ahLst/>
            <a:cxnLst/>
            <a:rect l="0" t="0" r="0" b="0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4000" dirty="0" smtClean="0">
                <a:latin typeface="Cooper Black" panose="0208090404030B020404" pitchFamily="18" charset="0"/>
              </a:rPr>
              <a:t>3-6 BULAN</a:t>
            </a:r>
            <a:endParaRPr lang="en" sz="4000" b="0" dirty="0"/>
          </a:p>
        </p:txBody>
      </p:sp>
      <p:sp>
        <p:nvSpPr>
          <p:cNvPr id="6" name="Rectangle 5"/>
          <p:cNvSpPr/>
          <p:nvPr/>
        </p:nvSpPr>
        <p:spPr>
          <a:xfrm>
            <a:off x="990600" y="1556088"/>
            <a:ext cx="716280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Bayi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telah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mula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berguling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Boleh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mencapai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mengoncang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objek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Dapat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memegang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permainan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Mudah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menyuapkan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mainan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ke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dalam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mulut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Mulai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mengangkat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dada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apabila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meniarap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Mulai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2000" dirty="0" err="1" smtClean="0">
                <a:latin typeface="Aharoni" pitchFamily="2" charset="-79"/>
                <a:cs typeface="Aharoni" pitchFamily="2" charset="-79"/>
              </a:rPr>
              <a:t>menendang-nendangkan</a:t>
            </a:r>
            <a:r>
              <a:rPr lang="en-MY" sz="2000" dirty="0" smtClean="0">
                <a:latin typeface="Aharoni" pitchFamily="2" charset="-79"/>
                <a:cs typeface="Aharoni" pitchFamily="2" charset="-79"/>
              </a:rPr>
              <a:t> kaki.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4000" dirty="0" smtClean="0">
                <a:latin typeface="Cooper Black" panose="0208090404030B020404" pitchFamily="18" charset="0"/>
              </a:rPr>
              <a:t>6-9 BULAN</a:t>
            </a:r>
            <a:endParaRPr lang="en" sz="4000" b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556088"/>
            <a:ext cx="70104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Menolah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diri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menggunakan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kedua-dua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tangan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perut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lutut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Mata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telah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mulai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fokus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mengekori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pergerakan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sekeliling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Bayi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mula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merangkak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Boleh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menggenggam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Mulai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berdiri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dengan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sokongan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pelbagai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barangan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dalam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rumah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seprti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kabinet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rak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meja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Mula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mengeluarkan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suku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kata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4000" dirty="0" smtClean="0">
                <a:latin typeface="Cooper Black" panose="0208090404030B020404" pitchFamily="18" charset="0"/>
              </a:rPr>
              <a:t>9-12 BULAN</a:t>
            </a:r>
            <a:endParaRPr lang="en" sz="4000" b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556088"/>
            <a:ext cx="411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Mula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berdiri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sendiri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tanpa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bantuan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Mulai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melangkah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pertama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Mula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berminat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menolak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kereta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memegang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objek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yang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lebih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besar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seperti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bola.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Mengenali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ahli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keluarga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dengan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lebih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MY" sz="1600" dirty="0" err="1" smtClean="0">
                <a:latin typeface="Aharoni" pitchFamily="2" charset="-79"/>
                <a:cs typeface="Aharoni" pitchFamily="2" charset="-79"/>
              </a:rPr>
              <a:t>jelas</a:t>
            </a:r>
            <a:r>
              <a:rPr lang="en-MY" sz="1600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047750"/>
            <a:ext cx="2710068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MY" sz="4000" dirty="0" smtClean="0">
                <a:latin typeface="Cooper Black" panose="0208090404030B020404" pitchFamily="18" charset="0"/>
              </a:rPr>
              <a:t>12-24 BULAN</a:t>
            </a:r>
            <a:endParaRPr lang="en" sz="4000" b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556088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latin typeface="Aharoni" pitchFamily="2" charset="-79"/>
                <a:cs typeface="Aharoni" pitchFamily="2" charset="-79"/>
              </a:rPr>
              <a:t>Telah pandai turun naik tangga.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latin typeface="Aharoni" pitchFamily="2" charset="-79"/>
                <a:cs typeface="Aharoni" pitchFamily="2" charset="-79"/>
              </a:rPr>
              <a:t>Pandai memegang objek dan peralatan.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latin typeface="Aharoni" pitchFamily="2" charset="-79"/>
                <a:cs typeface="Aharoni" pitchFamily="2" charset="-79"/>
              </a:rPr>
              <a:t>Mula untuk berlari.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latin typeface="Aharoni" pitchFamily="2" charset="-79"/>
                <a:cs typeface="Aharoni" pitchFamily="2" charset="-79"/>
              </a:rPr>
              <a:t>Dapat berjalan tanpa bantuan dan sokongan.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600" dirty="0" smtClean="0">
                <a:latin typeface="Aharoni" pitchFamily="2" charset="-79"/>
                <a:cs typeface="Aharoni" pitchFamily="2" charset="-79"/>
              </a:rPr>
              <a:t>Mula bermain dengan alat permainan.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52550"/>
            <a:ext cx="3629806" cy="27188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9550"/>
            <a:ext cx="6477000" cy="48167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838200" y="13335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MY" b="0" dirty="0" smtClean="0">
                <a:latin typeface="Cooper Black" panose="0208090404030B020404" pitchFamily="18" charset="0"/>
              </a:rPr>
              <a:t>SPESIFIKASI PERKEMBANGAN FIZIKAL KANAK-KANAK (BERAT &amp; KETINGGIAN)</a:t>
            </a:r>
            <a:endParaRPr lang="en" b="0" dirty="0"/>
          </a:p>
        </p:txBody>
      </p:sp>
      <p:graphicFrame>
        <p:nvGraphicFramePr>
          <p:cNvPr id="187" name="Shape 187"/>
          <p:cNvGraphicFramePr/>
          <p:nvPr/>
        </p:nvGraphicFramePr>
        <p:xfrm>
          <a:off x="952500" y="1200149"/>
          <a:ext cx="7048500" cy="3459481"/>
        </p:xfrm>
        <a:graphic>
          <a:graphicData uri="http://schemas.openxmlformats.org/drawingml/2006/table">
            <a:tbl>
              <a:tblPr>
                <a:noFill/>
                <a:tableStyleId>{82E0781A-F6EC-470C-BDD8-0FC0EDE3776F}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</a:tblGrid>
              <a:tr h="753808">
                <a:tc>
                  <a:txBody>
                    <a:bodyPr/>
                    <a:lstStyle/>
                    <a:p>
                      <a:pPr algn="ctr"/>
                      <a:r>
                        <a:rPr lang="en-MY" b="1" dirty="0" err="1" smtClean="0"/>
                        <a:t>Umur</a:t>
                      </a:r>
                      <a:endParaRPr lang="en-MY" b="1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 err="1" smtClean="0"/>
                        <a:t>Purata</a:t>
                      </a:r>
                      <a:r>
                        <a:rPr lang="en-MY" b="1" dirty="0" smtClean="0"/>
                        <a:t> </a:t>
                      </a:r>
                      <a:r>
                        <a:rPr lang="en-MY" b="1" dirty="0" err="1" smtClean="0"/>
                        <a:t>panjang</a:t>
                      </a:r>
                      <a:r>
                        <a:rPr lang="en-MY" b="1" dirty="0" smtClean="0"/>
                        <a:t>/</a:t>
                      </a:r>
                      <a:r>
                        <a:rPr lang="en-MY" b="1" dirty="0" err="1" smtClean="0"/>
                        <a:t>tinggi</a:t>
                      </a:r>
                      <a:endParaRPr lang="en-MY" b="1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 err="1" smtClean="0"/>
                        <a:t>Pertumbuhan</a:t>
                      </a:r>
                      <a:r>
                        <a:rPr lang="en-MY" b="1" dirty="0" smtClean="0"/>
                        <a:t> </a:t>
                      </a:r>
                      <a:r>
                        <a:rPr lang="en-MY" b="1" dirty="0" err="1" smtClean="0"/>
                        <a:t>panjang</a:t>
                      </a:r>
                      <a:endParaRPr lang="en-MY" b="1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 err="1" smtClean="0"/>
                        <a:t>Purata</a:t>
                      </a:r>
                      <a:r>
                        <a:rPr lang="en-MY" b="1" dirty="0" smtClean="0"/>
                        <a:t> </a:t>
                      </a:r>
                      <a:r>
                        <a:rPr lang="en-MY" b="1" dirty="0" err="1" smtClean="0"/>
                        <a:t>berat</a:t>
                      </a:r>
                      <a:endParaRPr lang="en-MY" b="1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b="1" dirty="0" err="1" smtClean="0"/>
                        <a:t>Penambahan</a:t>
                      </a:r>
                      <a:r>
                        <a:rPr lang="en-MY" b="1" dirty="0" smtClean="0"/>
                        <a:t> </a:t>
                      </a:r>
                      <a:r>
                        <a:rPr lang="en-MY" b="1" dirty="0" err="1" smtClean="0"/>
                        <a:t>berat</a:t>
                      </a:r>
                      <a:endParaRPr lang="en-MY" b="1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593">
                <a:tc>
                  <a:txBody>
                    <a:bodyPr/>
                    <a:lstStyle/>
                    <a:p>
                      <a:r>
                        <a:rPr lang="en-MY" dirty="0" smtClean="0"/>
                        <a:t>1-4 </a:t>
                      </a:r>
                      <a:r>
                        <a:rPr lang="en-MY" dirty="0" err="1" smtClean="0"/>
                        <a:t>bulan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50-70 cm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2.5</a:t>
                      </a:r>
                      <a:r>
                        <a:rPr lang="en-MY" baseline="0" dirty="0" smtClean="0"/>
                        <a:t> cm/</a:t>
                      </a:r>
                      <a:r>
                        <a:rPr lang="en-MY" baseline="0" dirty="0" err="1" smtClean="0"/>
                        <a:t>bulan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4-8 kg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100-200 gram </a:t>
                      </a:r>
                      <a:r>
                        <a:rPr lang="en-MY" dirty="0" err="1" smtClean="0"/>
                        <a:t>smggu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MY" dirty="0" smtClean="0"/>
                        <a:t>4-8</a:t>
                      </a:r>
                      <a:r>
                        <a:rPr lang="en-MY" baseline="0" dirty="0" smtClean="0"/>
                        <a:t> </a:t>
                      </a:r>
                      <a:r>
                        <a:rPr lang="en-MY" baseline="0" dirty="0" err="1" smtClean="0"/>
                        <a:t>bulan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70-75 cm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1.3 cm/</a:t>
                      </a:r>
                      <a:r>
                        <a:rPr lang="en-MY" dirty="0" err="1" smtClean="0"/>
                        <a:t>bulan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err="1" smtClean="0"/>
                        <a:t>Seganda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dr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lahir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500 gram/</a:t>
                      </a:r>
                      <a:r>
                        <a:rPr lang="en-MY" dirty="0" err="1" smtClean="0"/>
                        <a:t>bln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MY" dirty="0" smtClean="0"/>
                        <a:t>8-12 </a:t>
                      </a:r>
                      <a:r>
                        <a:rPr lang="en-MY" dirty="0" err="1" smtClean="0"/>
                        <a:t>bulan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1.5 kali </a:t>
                      </a:r>
                      <a:r>
                        <a:rPr lang="en-MY" dirty="0" err="1" smtClean="0"/>
                        <a:t>ganda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sms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lahir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2-3 cm/</a:t>
                      </a:r>
                      <a:r>
                        <a:rPr lang="en-MY" dirty="0" err="1" smtClean="0"/>
                        <a:t>bulan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3 kali </a:t>
                      </a:r>
                      <a:r>
                        <a:rPr lang="en-MY" dirty="0" err="1" smtClean="0"/>
                        <a:t>ganda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dr</a:t>
                      </a:r>
                      <a:r>
                        <a:rPr lang="en-MY" baseline="0" dirty="0" smtClean="0"/>
                        <a:t> </a:t>
                      </a:r>
                      <a:r>
                        <a:rPr lang="en-MY" baseline="0" dirty="0" err="1" smtClean="0"/>
                        <a:t>lahir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500 gram/</a:t>
                      </a:r>
                      <a:r>
                        <a:rPr lang="en-MY" dirty="0" err="1" smtClean="0"/>
                        <a:t>bln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MY" dirty="0" smtClean="0"/>
                        <a:t>12-24 </a:t>
                      </a:r>
                      <a:r>
                        <a:rPr lang="en-MY" dirty="0" err="1" smtClean="0"/>
                        <a:t>bulan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80-90 cm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5-8 cm/</a:t>
                      </a:r>
                      <a:r>
                        <a:rPr lang="en-MY" dirty="0" err="1" smtClean="0"/>
                        <a:t>tahun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9-13 kg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130-250 gram/</a:t>
                      </a:r>
                      <a:r>
                        <a:rPr lang="en-MY" dirty="0" err="1" smtClean="0"/>
                        <a:t>bln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MY" dirty="0" smtClean="0"/>
                        <a:t>2 </a:t>
                      </a:r>
                      <a:r>
                        <a:rPr lang="en-MY" dirty="0" err="1" smtClean="0"/>
                        <a:t>tahun</a:t>
                      </a:r>
                      <a:endParaRPr lang="en-MY" dirty="0"/>
                    </a:p>
                  </a:txBody>
                  <a:tcPr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85-95 cm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7-13</a:t>
                      </a:r>
                      <a:r>
                        <a:rPr lang="en-MY" baseline="0" dirty="0" smtClean="0"/>
                        <a:t> cm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12-15 kg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MY" dirty="0" smtClean="0"/>
                        <a:t>1 kg /</a:t>
                      </a:r>
                      <a:r>
                        <a:rPr lang="en-MY" dirty="0" err="1" smtClean="0"/>
                        <a:t>tahun</a:t>
                      </a:r>
                      <a:endParaRPr lang="en-MY" dirty="0"/>
                    </a:p>
                  </a:txBody>
                  <a:tcPr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815525" y="1888150"/>
            <a:ext cx="55131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b="0" dirty="0">
              <a:solidFill>
                <a:srgbClr val="ABE33F"/>
              </a:solidFill>
            </a:endParaRPr>
          </a:p>
          <a:p>
            <a:pPr lvl="0"/>
            <a:r>
              <a:rPr lang="en-MY" sz="4400" b="0" dirty="0" smtClean="0">
                <a:latin typeface="Cooper Black" panose="0208090404030B020404" pitchFamily="18" charset="0"/>
              </a:rPr>
              <a:t>PERKEMBANGAN SOSIOEMOSI</a:t>
            </a:r>
            <a:br>
              <a:rPr lang="en-MY" sz="4400" b="0" dirty="0" smtClean="0">
                <a:latin typeface="Cooper Black" panose="0208090404030B020404" pitchFamily="18" charset="0"/>
              </a:rPr>
            </a:br>
            <a:r>
              <a:rPr lang="en-MY" sz="4400" b="0" dirty="0" smtClean="0">
                <a:latin typeface="Cooper Black" panose="0208090404030B020404" pitchFamily="18" charset="0"/>
              </a:rPr>
              <a:t>KANAK-KANAK</a:t>
            </a:r>
            <a:endParaRPr lang="en" sz="4400" b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600200" y="2314200"/>
            <a:ext cx="5710075" cy="1552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, </a:t>
            </a:r>
            <a:r>
              <a:rPr lang="en-US" dirty="0" err="1" smtClean="0"/>
              <a:t>persepsi</a:t>
            </a:r>
            <a:r>
              <a:rPr lang="en-US" dirty="0" smtClean="0"/>
              <a:t>, </a:t>
            </a:r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.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600200" y="2314200"/>
            <a:ext cx="5710075" cy="1552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gelak</a:t>
            </a:r>
            <a:r>
              <a:rPr lang="en-US" dirty="0" smtClean="0"/>
              <a:t> </a:t>
            </a:r>
            <a:r>
              <a:rPr lang="en-US" dirty="0" err="1" smtClean="0"/>
              <a:t>balas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.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mimik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,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tingkah</a:t>
            </a:r>
            <a:r>
              <a:rPr lang="en-US" dirty="0" smtClean="0"/>
              <a:t> </a:t>
            </a:r>
            <a:r>
              <a:rPr lang="en-US" dirty="0" err="1" smtClean="0"/>
              <a:t>laku</a:t>
            </a:r>
            <a:r>
              <a:rPr lang="en-US" dirty="0" smtClean="0"/>
              <a:t>.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8800" y="1733550"/>
            <a:ext cx="5481475" cy="2895600"/>
          </a:xfrm>
        </p:spPr>
        <p:txBody>
          <a:bodyPr/>
          <a:lstStyle/>
          <a:p>
            <a:r>
              <a:rPr lang="en-US" sz="2000" dirty="0" err="1" smtClean="0"/>
              <a:t>Emosi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diklasifikasikan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8 </a:t>
            </a:r>
            <a:r>
              <a:rPr lang="en-US" sz="2000" dirty="0" err="1" smtClean="0"/>
              <a:t>jenis</a:t>
            </a:r>
            <a:endParaRPr lang="en-US" sz="2000" dirty="0" smtClean="0"/>
          </a:p>
          <a:p>
            <a:endParaRPr lang="en-US" sz="2000" dirty="0" smtClean="0"/>
          </a:p>
          <a:p>
            <a:pPr algn="just"/>
            <a:r>
              <a:rPr lang="en-US" sz="1600" i="0" dirty="0" smtClean="0"/>
              <a:t>1. </a:t>
            </a:r>
            <a:r>
              <a:rPr lang="en-US" sz="1600" i="0" dirty="0" err="1" smtClean="0"/>
              <a:t>gembira</a:t>
            </a:r>
            <a:endParaRPr lang="en-US" sz="1600" i="0" dirty="0" smtClean="0"/>
          </a:p>
          <a:p>
            <a:pPr algn="just"/>
            <a:r>
              <a:rPr lang="en-US" sz="1600" i="0" dirty="0" smtClean="0"/>
              <a:t>2. </a:t>
            </a:r>
            <a:r>
              <a:rPr lang="en-US" sz="1600" i="0" dirty="0" err="1" smtClean="0"/>
              <a:t>sedih</a:t>
            </a:r>
            <a:endParaRPr lang="en-US" sz="1600" i="0" dirty="0" smtClean="0"/>
          </a:p>
          <a:p>
            <a:pPr algn="just"/>
            <a:r>
              <a:rPr lang="en-US" sz="1600" i="0" dirty="0" smtClean="0"/>
              <a:t>3. </a:t>
            </a:r>
            <a:r>
              <a:rPr lang="en-US" sz="1600" i="0" dirty="0" err="1" smtClean="0"/>
              <a:t>marah</a:t>
            </a:r>
            <a:endParaRPr lang="en-US" sz="1600" i="0" dirty="0" smtClean="0"/>
          </a:p>
          <a:p>
            <a:pPr algn="just"/>
            <a:r>
              <a:rPr lang="en-US" sz="1600" i="0" dirty="0" smtClean="0"/>
              <a:t>4. </a:t>
            </a:r>
            <a:r>
              <a:rPr lang="en-US" sz="1600" i="0" dirty="0" err="1" smtClean="0"/>
              <a:t>takut</a:t>
            </a:r>
          </a:p>
          <a:p>
            <a:pPr algn="just"/>
            <a:r>
              <a:rPr lang="en-US" sz="1600" i="0" dirty="0" smtClean="0"/>
              <a:t>5. </a:t>
            </a:r>
            <a:r>
              <a:rPr lang="en-US" sz="1600" i="0" dirty="0" err="1" smtClean="0"/>
              <a:t>benci</a:t>
            </a:r>
            <a:endParaRPr lang="en-US" sz="1600" i="0" dirty="0" smtClean="0"/>
          </a:p>
          <a:p>
            <a:pPr algn="just"/>
            <a:r>
              <a:rPr lang="en-US" sz="1600" i="0" dirty="0" smtClean="0"/>
              <a:t>6. </a:t>
            </a:r>
            <a:r>
              <a:rPr lang="en-US" sz="1600" i="0" dirty="0" err="1" smtClean="0"/>
              <a:t>bimbang</a:t>
            </a:r>
            <a:endParaRPr lang="en-US" sz="1600" i="0" dirty="0" smtClean="0"/>
          </a:p>
          <a:p>
            <a:pPr algn="just"/>
            <a:r>
              <a:rPr lang="en-US" sz="1600" i="0" dirty="0" smtClean="0"/>
              <a:t>7. </a:t>
            </a:r>
            <a:r>
              <a:rPr lang="en-US" sz="1600" i="0" dirty="0" err="1" smtClean="0"/>
              <a:t>cemburu</a:t>
            </a:r>
            <a:endParaRPr lang="en-US" sz="1600" i="0" dirty="0" smtClean="0"/>
          </a:p>
          <a:p>
            <a:pPr algn="just"/>
            <a:r>
              <a:rPr lang="en-US" sz="1600" i="0" dirty="0" smtClean="0"/>
              <a:t>8. </a:t>
            </a:r>
            <a:r>
              <a:rPr lang="en-US" sz="1600" i="0" dirty="0" err="1" smtClean="0"/>
              <a:t>terkejut</a:t>
            </a:r>
            <a:endParaRPr lang="en-US" sz="1600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MY" sz="2800" b="0" dirty="0" smtClean="0">
                <a:latin typeface="Cooper Black" panose="0208090404030B020404" pitchFamily="18" charset="0"/>
              </a:rPr>
              <a:t>PERKEMBANGAN KANAK-KANAK</a:t>
            </a:r>
            <a:endParaRPr lang="en" sz="2800" b="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04950"/>
            <a:ext cx="4813056" cy="303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219200" y="2038350"/>
            <a:ext cx="6629400" cy="243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MY" sz="2000" dirty="0" err="1" smtClean="0"/>
              <a:t>Sosioemosi</a:t>
            </a:r>
            <a:r>
              <a:rPr lang="en-MY" sz="2000" dirty="0" smtClean="0"/>
              <a:t> </a:t>
            </a:r>
            <a:r>
              <a:rPr lang="en-MY" sz="2000" dirty="0" err="1" smtClean="0"/>
              <a:t>ialah</a:t>
            </a:r>
            <a:r>
              <a:rPr lang="en-MY" sz="2000" dirty="0" smtClean="0"/>
              <a:t> </a:t>
            </a:r>
            <a:r>
              <a:rPr lang="en-MY" sz="2000" dirty="0" err="1" smtClean="0"/>
              <a:t>emosi</a:t>
            </a:r>
            <a:r>
              <a:rPr lang="en-MY" sz="2000" dirty="0" smtClean="0"/>
              <a:t> yang </a:t>
            </a:r>
            <a:r>
              <a:rPr lang="en-MY" sz="2000" dirty="0" err="1" smtClean="0"/>
              <a:t>wujud</a:t>
            </a:r>
            <a:r>
              <a:rPr lang="en-MY" sz="2000" dirty="0" smtClean="0"/>
              <a:t> </a:t>
            </a:r>
            <a:r>
              <a:rPr lang="en-MY" sz="2000" dirty="0" err="1" smtClean="0"/>
              <a:t>dalam</a:t>
            </a:r>
            <a:r>
              <a:rPr lang="en-MY" sz="2000" dirty="0" smtClean="0"/>
              <a:t> </a:t>
            </a:r>
            <a:r>
              <a:rPr lang="en-MY" sz="2000" dirty="0" err="1" smtClean="0"/>
              <a:t>hubungan</a:t>
            </a:r>
            <a:r>
              <a:rPr lang="en-MY" sz="2000" dirty="0" smtClean="0"/>
              <a:t> </a:t>
            </a:r>
            <a:r>
              <a:rPr lang="en-MY" sz="2000" dirty="0" err="1" smtClean="0"/>
              <a:t>sosial</a:t>
            </a:r>
            <a:r>
              <a:rPr lang="en-MY" sz="2000" dirty="0" smtClean="0"/>
              <a:t> </a:t>
            </a:r>
            <a:r>
              <a:rPr lang="en-MY" sz="2000" dirty="0" err="1" smtClean="0"/>
              <a:t>dengan</a:t>
            </a:r>
            <a:r>
              <a:rPr lang="en-MY" sz="2000" dirty="0" smtClean="0"/>
              <a:t> </a:t>
            </a:r>
            <a:r>
              <a:rPr lang="en-MY" sz="2000" dirty="0" err="1" smtClean="0"/>
              <a:t>orang</a:t>
            </a:r>
            <a:r>
              <a:rPr lang="en-MY" sz="2000" dirty="0" smtClean="0"/>
              <a:t> lain. </a:t>
            </a:r>
            <a:r>
              <a:rPr lang="en-MY" sz="2000" dirty="0" err="1" smtClean="0"/>
              <a:t>Contoh</a:t>
            </a:r>
            <a:r>
              <a:rPr lang="en-MY" sz="2000" dirty="0" smtClean="0"/>
              <a:t> </a:t>
            </a:r>
            <a:r>
              <a:rPr lang="en-MY" sz="2000" dirty="0" err="1" smtClean="0"/>
              <a:t>sosioemosi</a:t>
            </a:r>
            <a:endParaRPr lang="en-MY" sz="2000" dirty="0" smtClean="0"/>
          </a:p>
          <a:p>
            <a:pPr>
              <a:buNone/>
            </a:pPr>
            <a:endParaRPr lang="en-MY" sz="2000" dirty="0" smtClean="0"/>
          </a:p>
          <a:p>
            <a:pPr algn="l">
              <a:buFontTx/>
              <a:buChar char="-"/>
            </a:pPr>
            <a:r>
              <a:rPr lang="en-MY" sz="2000" dirty="0" smtClean="0"/>
              <a:t>Rasa </a:t>
            </a:r>
            <a:r>
              <a:rPr lang="en-MY" sz="2000" dirty="0" err="1" smtClean="0"/>
              <a:t>malu</a:t>
            </a:r>
            <a:r>
              <a:rPr lang="en-MY" sz="2000" dirty="0" smtClean="0"/>
              <a:t>		-rasa </a:t>
            </a:r>
            <a:r>
              <a:rPr lang="en-MY" sz="2000" dirty="0" err="1" smtClean="0"/>
              <a:t>mesra</a:t>
            </a:r>
            <a:r>
              <a:rPr lang="en-MY" sz="2000" dirty="0" smtClean="0"/>
              <a:t> </a:t>
            </a:r>
            <a:r>
              <a:rPr lang="en-MY" sz="2000" dirty="0" err="1" smtClean="0"/>
              <a:t>dan</a:t>
            </a:r>
            <a:r>
              <a:rPr lang="en-MY" sz="2000" dirty="0" smtClean="0"/>
              <a:t> </a:t>
            </a:r>
            <a:r>
              <a:rPr lang="en-MY" sz="2000" dirty="0" err="1" smtClean="0"/>
              <a:t>sayang</a:t>
            </a:r>
            <a:endParaRPr lang="en-MY" sz="2000" dirty="0" smtClean="0"/>
          </a:p>
          <a:p>
            <a:pPr algn="l">
              <a:buFontTx/>
              <a:buChar char="-"/>
            </a:pPr>
            <a:r>
              <a:rPr lang="en-MY" sz="2000" dirty="0" smtClean="0"/>
              <a:t>Rasa </a:t>
            </a:r>
            <a:r>
              <a:rPr lang="en-MY" sz="2000" dirty="0" err="1" smtClean="0"/>
              <a:t>bersalah</a:t>
            </a:r>
            <a:r>
              <a:rPr lang="en-MY" sz="2000" dirty="0" smtClean="0"/>
              <a:t>		-rasa </a:t>
            </a:r>
            <a:r>
              <a:rPr lang="en-MY" sz="2000" dirty="0" err="1" smtClean="0"/>
              <a:t>empati</a:t>
            </a:r>
            <a:endParaRPr lang="en-MY" sz="2000" dirty="0" smtClean="0"/>
          </a:p>
          <a:p>
            <a:pPr algn="l">
              <a:buFontTx/>
              <a:buChar char="-"/>
            </a:pPr>
            <a:r>
              <a:rPr lang="en-MY" sz="2000" dirty="0" smtClean="0"/>
              <a:t>Rasa </a:t>
            </a:r>
            <a:r>
              <a:rPr lang="en-MY" sz="2000" dirty="0" err="1" smtClean="0"/>
              <a:t>bangga</a:t>
            </a:r>
            <a:endParaRPr lang="en-MY" sz="2000" dirty="0" smtClean="0"/>
          </a:p>
          <a:p>
            <a:pPr algn="l">
              <a:buFontTx/>
              <a:buChar char="-"/>
            </a:pPr>
            <a:r>
              <a:rPr lang="en-MY" sz="2000" dirty="0" smtClean="0"/>
              <a:t>Rasa </a:t>
            </a:r>
            <a:r>
              <a:rPr lang="en-MY" sz="2000" dirty="0" err="1" smtClean="0"/>
              <a:t>simpati</a:t>
            </a:r>
            <a:endParaRPr lang="en-MY" sz="2000" dirty="0" smtClean="0"/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 rot="10286814">
            <a:off x="6499116" y="1416523"/>
            <a:ext cx="177684" cy="16965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135"/>
          <p:cNvGrpSpPr/>
          <p:nvPr/>
        </p:nvGrpSpPr>
        <p:grpSpPr>
          <a:xfrm>
            <a:off x="7885861" y="419337"/>
            <a:ext cx="899283" cy="899338"/>
            <a:chOff x="6654650" y="3665275"/>
            <a:chExt cx="409100" cy="409125"/>
          </a:xfrm>
        </p:grpSpPr>
        <p:sp>
          <p:nvSpPr>
            <p:cNvPr id="136" name="Shape 136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8" name="Shape 138"/>
          <p:cNvSpPr/>
          <p:nvPr/>
        </p:nvSpPr>
        <p:spPr>
          <a:xfrm>
            <a:off x="6192650" y="1898868"/>
            <a:ext cx="914124" cy="914075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1627561">
            <a:off x="7434266" y="487481"/>
            <a:ext cx="280162" cy="26750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1504353">
            <a:off x="7841214" y="2080538"/>
            <a:ext cx="280176" cy="26752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1973882">
            <a:off x="8121370" y="1454163"/>
            <a:ext cx="192943" cy="1842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Picture 2" descr="C:\Users\GL40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 rot="10286814">
            <a:off x="6499116" y="1416523"/>
            <a:ext cx="177684" cy="16965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5" name="Shape 135"/>
          <p:cNvGrpSpPr/>
          <p:nvPr/>
        </p:nvGrpSpPr>
        <p:grpSpPr>
          <a:xfrm>
            <a:off x="7885861" y="419337"/>
            <a:ext cx="899283" cy="899338"/>
            <a:chOff x="6654650" y="3665275"/>
            <a:chExt cx="409100" cy="409125"/>
          </a:xfrm>
        </p:grpSpPr>
        <p:sp>
          <p:nvSpPr>
            <p:cNvPr id="136" name="Shape 136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8" name="Shape 138"/>
          <p:cNvSpPr/>
          <p:nvPr/>
        </p:nvSpPr>
        <p:spPr>
          <a:xfrm>
            <a:off x="6192650" y="1898868"/>
            <a:ext cx="914124" cy="914075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1627561">
            <a:off x="7434266" y="487481"/>
            <a:ext cx="280162" cy="26750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1504353">
            <a:off x="7841214" y="2080538"/>
            <a:ext cx="280176" cy="26752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1973882">
            <a:off x="8121370" y="1454163"/>
            <a:ext cx="192943" cy="1842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 descr="C:\Users\GL40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7" y="0"/>
            <a:ext cx="385762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815525" y="1888150"/>
            <a:ext cx="55131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b="0" dirty="0">
              <a:solidFill>
                <a:srgbClr val="ABE33F"/>
              </a:solidFill>
            </a:endParaRPr>
          </a:p>
          <a:p>
            <a:pPr lvl="0"/>
            <a:r>
              <a:rPr lang="en-MY" sz="4400" b="0" dirty="0" smtClean="0">
                <a:latin typeface="Cooper Black" panose="0208090404030B020404" pitchFamily="18" charset="0"/>
              </a:rPr>
              <a:t>PERKEMBANGAN </a:t>
            </a:r>
            <a:r>
              <a:rPr lang="en-MY" sz="4400" b="0" dirty="0" smtClean="0">
                <a:latin typeface="Cooper Black" panose="0208090404030B020404" pitchFamily="18" charset="0"/>
              </a:rPr>
              <a:t>KOGNITIF</a:t>
            </a:r>
            <a:r>
              <a:rPr lang="en-MY" sz="4400" b="0" dirty="0" smtClean="0">
                <a:latin typeface="Cooper Black" panose="0208090404030B020404" pitchFamily="18" charset="0"/>
              </a:rPr>
              <a:t/>
            </a:r>
            <a:br>
              <a:rPr lang="en-MY" sz="4400" b="0" dirty="0" smtClean="0">
                <a:latin typeface="Cooper Black" panose="0208090404030B020404" pitchFamily="18" charset="0"/>
              </a:rPr>
            </a:br>
            <a:r>
              <a:rPr lang="en-MY" sz="4400" b="0" dirty="0" smtClean="0">
                <a:latin typeface="Cooper Black" panose="0208090404030B020404" pitchFamily="18" charset="0"/>
              </a:rPr>
              <a:t>KANAK-KANAK</a:t>
            </a:r>
            <a:endParaRPr lang="en" sz="4400" b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 rot="10286814">
            <a:off x="6499116" y="1416523"/>
            <a:ext cx="177684" cy="16965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135"/>
          <p:cNvGrpSpPr/>
          <p:nvPr/>
        </p:nvGrpSpPr>
        <p:grpSpPr>
          <a:xfrm>
            <a:off x="7885861" y="419337"/>
            <a:ext cx="899283" cy="899338"/>
            <a:chOff x="6654650" y="3665275"/>
            <a:chExt cx="409100" cy="409125"/>
          </a:xfrm>
        </p:grpSpPr>
        <p:sp>
          <p:nvSpPr>
            <p:cNvPr id="136" name="Shape 136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8" name="Shape 138"/>
          <p:cNvSpPr/>
          <p:nvPr/>
        </p:nvSpPr>
        <p:spPr>
          <a:xfrm>
            <a:off x="6192650" y="1898868"/>
            <a:ext cx="914124" cy="914075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1627561">
            <a:off x="7434266" y="487481"/>
            <a:ext cx="280162" cy="26750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1504353">
            <a:off x="7841214" y="2080538"/>
            <a:ext cx="280176" cy="26752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1973882">
            <a:off x="8121370" y="1454163"/>
            <a:ext cx="192943" cy="1842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990600" y="971550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Jean </a:t>
            </a:r>
            <a:r>
              <a:rPr lang="en-US" dirty="0" smtClean="0">
                <a:solidFill>
                  <a:srgbClr val="00B050"/>
                </a:solidFill>
              </a:rPr>
              <a:t>Piaget: </a:t>
            </a:r>
            <a:r>
              <a:rPr lang="en-US" dirty="0" err="1" smtClean="0">
                <a:solidFill>
                  <a:srgbClr val="00B050"/>
                </a:solidFill>
              </a:rPr>
              <a:t>Bila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kita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berfikir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menilai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mencuba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merasai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sesuatu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dari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sekeliling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kita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kita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melibatkan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aktiviti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kognitif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B050"/>
                </a:solidFill>
              </a:rPr>
              <a:t>Bila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anda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berfikir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atau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bila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anda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belajar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anda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biasanya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menggunakan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kemahiran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kognitif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anda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B050"/>
                </a:solidFill>
              </a:rPr>
              <a:t>Perkembangan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kognitif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kanak-kanak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pada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asasnya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adalah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perkembangan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dari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segi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keupayaan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berfikir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belajar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menyelesaikan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masalah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B050"/>
                </a:solidFill>
              </a:rPr>
              <a:t>• </a:t>
            </a:r>
            <a:r>
              <a:rPr lang="en-US" dirty="0" err="1" smtClean="0">
                <a:solidFill>
                  <a:srgbClr val="00B050"/>
                </a:solidFill>
              </a:rPr>
              <a:t>Seseorang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bayi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belajar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meneroka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alam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sekelilingnya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menggunakan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tangan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mata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r>
              <a:rPr lang="en-US" dirty="0" err="1" smtClean="0">
                <a:solidFill>
                  <a:srgbClr val="00B050"/>
                </a:solidFill>
              </a:rPr>
              <a:t>Bagi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bayi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berumur</a:t>
            </a:r>
            <a:r>
              <a:rPr lang="en-US" dirty="0" smtClean="0">
                <a:solidFill>
                  <a:srgbClr val="00B050"/>
                </a:solidFill>
              </a:rPr>
              <a:t> 4 </a:t>
            </a:r>
            <a:r>
              <a:rPr lang="en-US" dirty="0" err="1" smtClean="0">
                <a:solidFill>
                  <a:srgbClr val="00B050"/>
                </a:solidFill>
              </a:rPr>
              <a:t>tahun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telah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boleh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mengira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B050"/>
                </a:solidFill>
              </a:rPr>
              <a:t>•</a:t>
            </a:r>
            <a:r>
              <a:rPr lang="en-US" dirty="0" err="1" smtClean="0">
                <a:solidFill>
                  <a:srgbClr val="00B050"/>
                </a:solidFill>
              </a:rPr>
              <a:t>Realitinya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kanak-kanak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mula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belajar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dari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dilahirkan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dunia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hinggalah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melalui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pelbagai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tahap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kehidupan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dimana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perkembangan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semakin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kompleks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seiring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kematangan</a:t>
            </a:r>
            <a:r>
              <a:rPr lang="en-US" dirty="0" smtClean="0">
                <a:solidFill>
                  <a:srgbClr val="00B050"/>
                </a:solidFill>
              </a:rPr>
              <a:t> yang </a:t>
            </a:r>
            <a:r>
              <a:rPr lang="en-US" dirty="0" err="1" smtClean="0">
                <a:solidFill>
                  <a:srgbClr val="00B050"/>
                </a:solidFill>
              </a:rPr>
              <a:t>dicapai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oleh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mereka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 rot="10286814">
            <a:off x="6499116" y="1416523"/>
            <a:ext cx="177684" cy="16965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Shape 135"/>
          <p:cNvGrpSpPr/>
          <p:nvPr/>
        </p:nvGrpSpPr>
        <p:grpSpPr>
          <a:xfrm>
            <a:off x="7885861" y="419337"/>
            <a:ext cx="899283" cy="899338"/>
            <a:chOff x="6654650" y="3665275"/>
            <a:chExt cx="409100" cy="409125"/>
          </a:xfrm>
        </p:grpSpPr>
        <p:sp>
          <p:nvSpPr>
            <p:cNvPr id="136" name="Shape 136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8" name="Shape 138"/>
          <p:cNvSpPr/>
          <p:nvPr/>
        </p:nvSpPr>
        <p:spPr>
          <a:xfrm>
            <a:off x="6192650" y="1898868"/>
            <a:ext cx="914124" cy="914075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 rot="-1627561">
            <a:off x="7434266" y="487481"/>
            <a:ext cx="280162" cy="267508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1504353">
            <a:off x="7841214" y="2080538"/>
            <a:ext cx="280176" cy="267521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1973882">
            <a:off x="8121370" y="1454163"/>
            <a:ext cx="192943" cy="1842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600200" y="1200150"/>
            <a:ext cx="61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n-NO" sz="1600" dirty="0" smtClean="0">
                <a:solidFill>
                  <a:srgbClr val="00B050"/>
                </a:solidFill>
              </a:rPr>
              <a:t>KOGNITIF KANAK-KANAK </a:t>
            </a:r>
            <a:r>
              <a:rPr lang="nn-NO" sz="1600" dirty="0" smtClean="0">
                <a:solidFill>
                  <a:srgbClr val="00B050"/>
                </a:solidFill>
              </a:rPr>
              <a:t>MENGGAMBARKAN KEUPAYAAN MEREKA UNTUK: </a:t>
            </a:r>
            <a:endParaRPr lang="nn-NO" sz="16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endParaRPr lang="nn-NO" sz="16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B050"/>
                </a:solidFill>
              </a:rPr>
              <a:t>Mengkelaskan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endParaRPr lang="en-US" sz="16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B050"/>
                </a:solidFill>
              </a:rPr>
              <a:t>Memahami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konsep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ruang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B050"/>
                </a:solidFill>
              </a:rPr>
              <a:t>Memahami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konsep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nombor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B050"/>
                </a:solidFill>
              </a:rPr>
              <a:t>Memahami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konsep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sains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B050"/>
                </a:solidFill>
              </a:rPr>
              <a:t>Menyelesaikan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masalah-masalah</a:t>
            </a:r>
            <a:r>
              <a:rPr lang="en-US" sz="1600" dirty="0" smtClean="0">
                <a:solidFill>
                  <a:srgbClr val="00B05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123950"/>
            <a:ext cx="64008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KEMAJUAN KOGNITIF 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B050"/>
                </a:solidFill>
              </a:rPr>
              <a:t>Boleh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berkembang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bila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kanak-kanak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berinteraksi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atau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bermain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dengan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sesuatu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perkara</a:t>
            </a:r>
            <a:r>
              <a:rPr lang="en-US" sz="1600" dirty="0" smtClean="0">
                <a:solidFill>
                  <a:srgbClr val="00B050"/>
                </a:solidFill>
              </a:rPr>
              <a:t> yang </a:t>
            </a:r>
            <a:r>
              <a:rPr lang="en-US" sz="1600" dirty="0" err="1" smtClean="0">
                <a:solidFill>
                  <a:srgbClr val="00B050"/>
                </a:solidFill>
              </a:rPr>
              <a:t>mudah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tersedia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disekeliling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mereka</a:t>
            </a:r>
            <a:r>
              <a:rPr lang="en-US" sz="1600" dirty="0" smtClean="0">
                <a:solidFill>
                  <a:srgbClr val="00B050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B050"/>
                </a:solidFill>
              </a:rPr>
              <a:t>Kanak-kanak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bermain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dengan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bahan-bahan</a:t>
            </a:r>
            <a:r>
              <a:rPr lang="en-US" sz="1600" dirty="0" smtClean="0">
                <a:solidFill>
                  <a:srgbClr val="00B050"/>
                </a:solidFill>
              </a:rPr>
              <a:t> yang </a:t>
            </a:r>
            <a:r>
              <a:rPr lang="en-US" sz="1600" dirty="0" err="1" smtClean="0">
                <a:solidFill>
                  <a:srgbClr val="00B050"/>
                </a:solidFill>
              </a:rPr>
              <a:t>tersedia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merupakan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pengalaman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hidup</a:t>
            </a:r>
            <a:r>
              <a:rPr lang="en-US" sz="1600" dirty="0" smtClean="0">
                <a:solidFill>
                  <a:srgbClr val="00B050"/>
                </a:solidFill>
              </a:rPr>
              <a:t> yang </a:t>
            </a:r>
            <a:r>
              <a:rPr lang="en-US" sz="1600" dirty="0" err="1" smtClean="0">
                <a:solidFill>
                  <a:srgbClr val="00B050"/>
                </a:solidFill>
              </a:rPr>
              <a:t>nyata</a:t>
            </a:r>
            <a:r>
              <a:rPr lang="en-US" sz="1600" dirty="0" smtClean="0">
                <a:solidFill>
                  <a:srgbClr val="00B05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ctrTitle" idx="4294967295"/>
          </p:nvPr>
        </p:nvSpPr>
        <p:spPr>
          <a:xfrm>
            <a:off x="3064700" y="1512935"/>
            <a:ext cx="55337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ABE33F"/>
                </a:solidFill>
              </a:rPr>
              <a:t>Thanks!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subTitle" idx="4294967295"/>
          </p:nvPr>
        </p:nvSpPr>
        <p:spPr>
          <a:xfrm>
            <a:off x="3064700" y="2636358"/>
            <a:ext cx="5533799" cy="219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/>
              <a:t>Any 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/>
              <a:t>You can find me at </a:t>
            </a:r>
            <a:r>
              <a:rPr lang="en" sz="1800" dirty="0" smtClean="0"/>
              <a:t>rubidium91@yahoo.com</a:t>
            </a:r>
            <a:endParaRPr lang="en" sz="1800" dirty="0"/>
          </a:p>
        </p:txBody>
      </p:sp>
      <p:grpSp>
        <p:nvGrpSpPr>
          <p:cNvPr id="276" name="Shape 276"/>
          <p:cNvGrpSpPr/>
          <p:nvPr/>
        </p:nvGrpSpPr>
        <p:grpSpPr>
          <a:xfrm>
            <a:off x="685794" y="1814226"/>
            <a:ext cx="1681779" cy="1179949"/>
            <a:chOff x="559275" y="1683950"/>
            <a:chExt cx="466500" cy="327300"/>
          </a:xfrm>
        </p:grpSpPr>
        <p:sp>
          <p:nvSpPr>
            <p:cNvPr id="277" name="Shape 277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9" name="Shape 279"/>
          <p:cNvSpPr/>
          <p:nvPr/>
        </p:nvSpPr>
        <p:spPr>
          <a:xfrm>
            <a:off x="1681875" y="2683100"/>
            <a:ext cx="1274937" cy="1159802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95350"/>
            <a:ext cx="7924800" cy="2895600"/>
          </a:xfrm>
        </p:spPr>
        <p:txBody>
          <a:bodyPr/>
          <a:lstStyle/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dikehendaki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milestones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perkembangan-perkembangan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590550"/>
          <a:ext cx="8077202" cy="3937002"/>
        </p:xfrm>
        <a:graphic>
          <a:graphicData uri="http://schemas.openxmlformats.org/drawingml/2006/table">
            <a:tbl>
              <a:tblPr firstRow="1" bandRow="1">
                <a:tableStyleId>{82E0781A-F6EC-470C-BDD8-0FC0EDE3776F}</a:tableStyleId>
              </a:tblPr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656167">
                <a:tc gridSpan="7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PERKEMBANGAN _______________________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6167">
                <a:tc>
                  <a:txBody>
                    <a:bodyPr/>
                    <a:lstStyle/>
                    <a:p>
                      <a:r>
                        <a:rPr lang="en-US" dirty="0" smtClean="0"/>
                        <a:t>0-6 </a:t>
                      </a:r>
                      <a:r>
                        <a:rPr lang="en-US" dirty="0" err="1" smtClean="0"/>
                        <a:t>bulan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6-12 </a:t>
                      </a:r>
                      <a:r>
                        <a:rPr lang="en-US" dirty="0" err="1" smtClean="0"/>
                        <a:t>bulan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</a:t>
                      </a:r>
                      <a:r>
                        <a:rPr lang="en-US" dirty="0" err="1" smtClean="0"/>
                        <a:t>bulan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2-3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3-4 </a:t>
                      </a:r>
                      <a:r>
                        <a:rPr lang="en-US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5+ </a:t>
                      </a:r>
                      <a:r>
                        <a:rPr lang="en-US" dirty="0" err="1" smtClean="0"/>
                        <a:t>tahun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atas</a:t>
                      </a:r>
                      <a:endParaRPr lang="en-US" dirty="0"/>
                    </a:p>
                  </a:txBody>
                  <a:tcPr/>
                </a:tc>
              </a:tr>
              <a:tr h="65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61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047750"/>
            <a:ext cx="5486400" cy="24211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00B050"/>
                </a:solidFill>
              </a:rPr>
              <a:t>Apa</a:t>
            </a:r>
            <a:r>
              <a:rPr lang="en-US" sz="4000" b="1" dirty="0" smtClean="0">
                <a:solidFill>
                  <a:srgbClr val="00B050"/>
                </a:solidFill>
              </a:rPr>
              <a:t> yang </a:t>
            </a:r>
            <a:r>
              <a:rPr lang="en-US" sz="4000" b="1" dirty="0" err="1" smtClean="0">
                <a:solidFill>
                  <a:srgbClr val="00B050"/>
                </a:solidFill>
              </a:rPr>
              <a:t>dimaksudkan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dengan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perkembangan</a:t>
            </a:r>
            <a:r>
              <a:rPr lang="en-US" sz="4000" b="1" dirty="0" smtClean="0">
                <a:solidFill>
                  <a:srgbClr val="00B050"/>
                </a:solidFill>
              </a:rPr>
              <a:t>?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9550"/>
            <a:ext cx="7370699" cy="857400"/>
          </a:xfrm>
        </p:spPr>
        <p:txBody>
          <a:bodyPr/>
          <a:lstStyle/>
          <a:p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762000" y="1581150"/>
            <a:ext cx="2286000" cy="1295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Bersifat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kualitatif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1581150"/>
            <a:ext cx="2286000" cy="1295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Dapat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diukur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membandingkan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dengan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peringkat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awal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3257550"/>
            <a:ext cx="4114800" cy="1295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rgbClr val="00B050"/>
                </a:solidFill>
              </a:rPr>
              <a:t>Contoh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rgbClr val="00B050"/>
                </a:solidFill>
              </a:rPr>
              <a:t>Bayi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baru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lahir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dirty="0" err="1" smtClean="0">
                <a:solidFill>
                  <a:srgbClr val="00B050"/>
                </a:solidFill>
              </a:rPr>
              <a:t>xboleh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meniarap</a:t>
            </a:r>
            <a:endParaRPr lang="en-US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rgbClr val="00B050"/>
                </a:solidFill>
              </a:rPr>
              <a:t>Bayi</a:t>
            </a:r>
            <a:r>
              <a:rPr lang="en-US" dirty="0" smtClean="0">
                <a:solidFill>
                  <a:srgbClr val="00B050"/>
                </a:solidFill>
              </a:rPr>
              <a:t> 5 </a:t>
            </a:r>
            <a:r>
              <a:rPr lang="en-US" dirty="0" err="1" smtClean="0">
                <a:solidFill>
                  <a:srgbClr val="00B050"/>
                </a:solidFill>
              </a:rPr>
              <a:t>bulan</a:t>
            </a:r>
            <a:r>
              <a:rPr lang="en-US" dirty="0" smtClean="0">
                <a:solidFill>
                  <a:srgbClr val="00B050"/>
                </a:solidFill>
              </a:rPr>
              <a:t> : </a:t>
            </a:r>
            <a:r>
              <a:rPr lang="en-US" dirty="0" err="1" smtClean="0">
                <a:solidFill>
                  <a:srgbClr val="00B050"/>
                </a:solidFill>
              </a:rPr>
              <a:t>sudah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boleh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meniarap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72200" y="1581150"/>
            <a:ext cx="2286000" cy="1295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Bersifat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berterusan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61950"/>
            <a:ext cx="7370699" cy="857400"/>
          </a:xfrm>
        </p:spPr>
        <p:txBody>
          <a:bodyPr/>
          <a:lstStyle/>
          <a:p>
            <a:r>
              <a:rPr lang="en-US" sz="3600" dirty="0" err="1" smtClean="0"/>
              <a:t>Pertumbuhan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504950"/>
            <a:ext cx="3048000" cy="1371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B050"/>
                </a:solidFill>
              </a:rPr>
              <a:t>Bersifat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kuantiti</a:t>
            </a:r>
            <a:r>
              <a:rPr lang="en-US" sz="1600" dirty="0" smtClean="0">
                <a:solidFill>
                  <a:srgbClr val="00B050"/>
                </a:solidFill>
              </a:rPr>
              <a:t> (</a:t>
            </a:r>
            <a:r>
              <a:rPr lang="en-US" sz="1600" dirty="0" err="1" smtClean="0">
                <a:solidFill>
                  <a:srgbClr val="00B050"/>
                </a:solidFill>
              </a:rPr>
              <a:t>berat</a:t>
            </a:r>
            <a:r>
              <a:rPr lang="en-US" sz="1600" dirty="0" smtClean="0">
                <a:solidFill>
                  <a:srgbClr val="00B050"/>
                </a:solidFill>
              </a:rPr>
              <a:t>/</a:t>
            </a:r>
            <a:r>
              <a:rPr lang="en-US" sz="1600" dirty="0" err="1" smtClean="0">
                <a:solidFill>
                  <a:srgbClr val="00B050"/>
                </a:solidFill>
              </a:rPr>
              <a:t>tinggi</a:t>
            </a:r>
            <a:r>
              <a:rPr lang="en-US" sz="1600" dirty="0" smtClean="0">
                <a:solidFill>
                  <a:srgbClr val="00B050"/>
                </a:solidFill>
              </a:rPr>
              <a:t>)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3257550"/>
            <a:ext cx="3200400" cy="1295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B050"/>
                </a:solidFill>
              </a:rPr>
              <a:t>Melibatkan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parubahan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dari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segi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saiz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striktur</a:t>
            </a:r>
            <a:r>
              <a:rPr lang="en-US" sz="1600" dirty="0" smtClean="0"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solidFill>
                  <a:srgbClr val="00B050"/>
                </a:solidFill>
              </a:rPr>
              <a:t>aspek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fizikal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serta</a:t>
            </a:r>
            <a:r>
              <a:rPr lang="en-US" sz="1600" dirty="0" smtClean="0">
                <a:solidFill>
                  <a:srgbClr val="00B050"/>
                </a:solidFill>
              </a:rPr>
              <a:t> mental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0" y="3181350"/>
            <a:ext cx="3124200" cy="1295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B050"/>
                </a:solidFill>
              </a:rPr>
              <a:t>Pertumbuhan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akan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mencapai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kemuncaknya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sebaik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sahaja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mencapai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kematangan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1504950"/>
            <a:ext cx="3124200" cy="1295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B050"/>
                </a:solidFill>
              </a:rPr>
              <a:t>Boleh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dinilai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dan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diukur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815525" y="1888150"/>
            <a:ext cx="55131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b="0" dirty="0">
              <a:solidFill>
                <a:srgbClr val="ABE33F"/>
              </a:solidFill>
            </a:endParaRPr>
          </a:p>
          <a:p>
            <a:pPr lvl="0"/>
            <a:r>
              <a:rPr lang="en-MY" sz="4000" b="0" dirty="0" smtClean="0">
                <a:latin typeface="Cooper Black" panose="0208090404030B020404" pitchFamily="18" charset="0"/>
              </a:rPr>
              <a:t>PERKEMBANGAN FIZIKAL KANAK-KANAK</a:t>
            </a:r>
            <a:endParaRPr lang="en" sz="4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MY" b="0" dirty="0" smtClean="0">
                <a:latin typeface="Cooper Black" panose="0208090404030B020404" pitchFamily="18" charset="0"/>
              </a:rPr>
              <a:t>PERKEMBANGAN FIZIKAL KANAK-KANAK</a:t>
            </a:r>
            <a:endParaRPr lang="en"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762000" y="1200151"/>
            <a:ext cx="6990750" cy="33798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10000"/>
              <a:buFont typeface="Arial"/>
              <a:buNone/>
            </a:pPr>
            <a:endParaRPr sz="1000" i="1" dirty="0">
              <a:solidFill>
                <a:srgbClr val="00AE9D"/>
              </a:solidFill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000" i="1" dirty="0">
              <a:solidFill>
                <a:srgbClr val="00AE9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200150"/>
            <a:ext cx="693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MY" sz="1600" dirty="0" smtClean="0">
              <a:latin typeface="Adobe Garamond Pro Bold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dobe Garamond Pro Bold" pitchFamily="18" charset="0"/>
              </a:rPr>
              <a:t>Perkembangan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fizikal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individu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adalah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ditentukan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oleh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faktor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pewarisan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dan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persekitaran</a:t>
            </a:r>
            <a:r>
              <a:rPr lang="en-MY" sz="1600" dirty="0" smtClean="0">
                <a:latin typeface="Adobe Garamond Pro Bold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MY" sz="1600" dirty="0" err="1" smtClean="0">
                <a:latin typeface="Adobe Garamond Pro Bold" pitchFamily="18" charset="0"/>
              </a:rPr>
              <a:t>Perkembangan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ini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berlaku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secara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sistematik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melibatkan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perubahan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dari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aspek</a:t>
            </a:r>
            <a:r>
              <a:rPr lang="en-MY" sz="1600" dirty="0" smtClean="0">
                <a:latin typeface="Adobe Garamond Pro Bold" pitchFamily="18" charset="0"/>
              </a:rPr>
              <a:t>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600" dirty="0" err="1" smtClean="0">
                <a:latin typeface="Adobe Garamond Pro Bold" pitchFamily="18" charset="0"/>
              </a:rPr>
              <a:t>Perubahan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saiz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badan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dan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kepala</a:t>
            </a:r>
            <a:endParaRPr lang="en-MY" sz="1600" dirty="0" smtClean="0">
              <a:latin typeface="Adobe Garamond Pro Bold" pitchFamily="18" charset="0"/>
            </a:endParaRPr>
          </a:p>
          <a:p>
            <a:pPr lvl="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600" dirty="0" err="1" smtClean="0">
                <a:latin typeface="Adobe Garamond Pro Bold" pitchFamily="18" charset="0"/>
              </a:rPr>
              <a:t>Kandungan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badan</a:t>
            </a:r>
            <a:endParaRPr lang="en-MY" sz="1600" dirty="0" smtClean="0">
              <a:latin typeface="Adobe Garamond Pro Bold" pitchFamily="18" charset="0"/>
            </a:endParaRPr>
          </a:p>
          <a:p>
            <a:pPr lvl="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600" dirty="0" err="1" smtClean="0">
                <a:latin typeface="Adobe Garamond Pro Bold" pitchFamily="18" charset="0"/>
              </a:rPr>
              <a:t>Pertumbuhan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gigi</a:t>
            </a:r>
            <a:endParaRPr lang="en-MY" sz="1600" dirty="0" smtClean="0">
              <a:latin typeface="Adobe Garamond Pro Bold" pitchFamily="18" charset="0"/>
            </a:endParaRPr>
          </a:p>
          <a:p>
            <a:pPr lvl="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600" dirty="0" err="1" smtClean="0">
                <a:latin typeface="Adobe Garamond Pro Bold" pitchFamily="18" charset="0"/>
              </a:rPr>
              <a:t>Pertumbuhan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rangka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tulang</a:t>
            </a:r>
            <a:endParaRPr lang="en-MY" sz="1600" dirty="0" smtClean="0">
              <a:latin typeface="Adobe Garamond Pro Bold" pitchFamily="18" charset="0"/>
            </a:endParaRPr>
          </a:p>
          <a:p>
            <a:pPr lvl="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MY" sz="1600" dirty="0" err="1" smtClean="0">
                <a:latin typeface="Adobe Garamond Pro Bold" pitchFamily="18" charset="0"/>
              </a:rPr>
              <a:t>Kemahiran</a:t>
            </a:r>
            <a:r>
              <a:rPr lang="en-MY" sz="1600" dirty="0" smtClean="0">
                <a:latin typeface="Adobe Garamond Pro Bold" pitchFamily="18" charset="0"/>
              </a:rPr>
              <a:t> </a:t>
            </a:r>
            <a:r>
              <a:rPr lang="en-MY" sz="1600" dirty="0" err="1" smtClean="0">
                <a:latin typeface="Adobe Garamond Pro Bold" pitchFamily="18" charset="0"/>
              </a:rPr>
              <a:t>pergerakan</a:t>
            </a:r>
            <a:endParaRPr lang="en-MY" sz="1600" dirty="0">
              <a:latin typeface="Adobe Garamond Pro Bold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13335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MY" sz="2800" b="0" dirty="0" smtClean="0">
                <a:latin typeface="Cooper Black" panose="0208090404030B020404" pitchFamily="18" charset="0"/>
              </a:rPr>
              <a:t>PERINGKAT PERKEMBANGAN FIZIKAL KANAK-KANAK</a:t>
            </a:r>
            <a:endParaRPr lang="en" sz="2800" b="0" dirty="0"/>
          </a:p>
        </p:txBody>
      </p:sp>
      <p:sp>
        <p:nvSpPr>
          <p:cNvPr id="6" name="Shape 180"/>
          <p:cNvSpPr/>
          <p:nvPr/>
        </p:nvSpPr>
        <p:spPr>
          <a:xfrm>
            <a:off x="914400" y="1276350"/>
            <a:ext cx="2490700" cy="1896138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dirty="0" err="1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Peringkat</a:t>
            </a:r>
            <a:r>
              <a:rPr lang="en-US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 prenatal (9 </a:t>
            </a:r>
            <a:r>
              <a:rPr lang="en-US" dirty="0" err="1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bulan</a:t>
            </a:r>
            <a:r>
              <a:rPr lang="en-US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dlm</a:t>
            </a:r>
            <a:r>
              <a:rPr lang="en-US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kandungan</a:t>
            </a:r>
            <a:r>
              <a:rPr lang="en-US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</a:p>
        </p:txBody>
      </p:sp>
      <p:sp>
        <p:nvSpPr>
          <p:cNvPr id="8" name="Shape 180"/>
          <p:cNvSpPr/>
          <p:nvPr/>
        </p:nvSpPr>
        <p:spPr>
          <a:xfrm>
            <a:off x="5486400" y="1276350"/>
            <a:ext cx="2490700" cy="1896138"/>
          </a:xfrm>
          <a:prstGeom prst="flowChartPreparation">
            <a:avLst/>
          </a:prstGeom>
          <a:solidFill>
            <a:srgbClr val="ABE33F">
              <a:alpha val="8115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dirty="0" err="1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Peringkat</a:t>
            </a:r>
            <a:r>
              <a:rPr lang="en-US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dirty="0" err="1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Bayi</a:t>
            </a:r>
            <a:r>
              <a:rPr lang="en-US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 (0 – 2 </a:t>
            </a:r>
            <a:r>
              <a:rPr lang="en-US" dirty="0" err="1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tahun</a:t>
            </a:r>
            <a:r>
              <a:rPr lang="en-US" dirty="0" smtClean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57550"/>
            <a:ext cx="4091575" cy="16366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851</Words>
  <Application>Microsoft Office PowerPoint</Application>
  <PresentationFormat>On-screen Show (16:9)</PresentationFormat>
  <Paragraphs>170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Raleway</vt:lpstr>
      <vt:lpstr>Cooper Black</vt:lpstr>
      <vt:lpstr>Karla</vt:lpstr>
      <vt:lpstr>Adobe Garamond Pro Bold</vt:lpstr>
      <vt:lpstr>Wingdings</vt:lpstr>
      <vt:lpstr>Aharoni</vt:lpstr>
      <vt:lpstr>Escalus template</vt:lpstr>
      <vt:lpstr>PENGENALAN KEPADA KAEDAH PENILAIAN  KANAK-KANAK TASKA DAN TADIKA (AK 1263)</vt:lpstr>
      <vt:lpstr>Topik 2</vt:lpstr>
      <vt:lpstr>PERKEMBANGAN KANAK-KANAK</vt:lpstr>
      <vt:lpstr>Slide 4</vt:lpstr>
      <vt:lpstr>Perkembangan </vt:lpstr>
      <vt:lpstr>Pertumbuhan </vt:lpstr>
      <vt:lpstr> PERKEMBANGAN FIZIKAL KANAK-KANAK</vt:lpstr>
      <vt:lpstr>PERKEMBANGAN FIZIKAL KANAK-KANAK</vt:lpstr>
      <vt:lpstr>PERINGKAT PERKEMBANGAN FIZIKAL KANAK-KANAK</vt:lpstr>
      <vt:lpstr>PERINGKAT PRANATAL</vt:lpstr>
      <vt:lpstr>Slide 11</vt:lpstr>
      <vt:lpstr>FASA PEMBENIHAN</vt:lpstr>
      <vt:lpstr>Slide 13</vt:lpstr>
      <vt:lpstr>FASA EMBRIO  </vt:lpstr>
      <vt:lpstr>Slide 15</vt:lpstr>
      <vt:lpstr>FASA FETAL</vt:lpstr>
      <vt:lpstr>Slide 17</vt:lpstr>
      <vt:lpstr>PERINGKAT LAHIR (0-2 TAHUN)</vt:lpstr>
      <vt:lpstr>0-3 BULAN</vt:lpstr>
      <vt:lpstr>3-6 BULAN</vt:lpstr>
      <vt:lpstr>6-9 BULAN</vt:lpstr>
      <vt:lpstr>9-12 BULAN</vt:lpstr>
      <vt:lpstr>12-24 BULAN</vt:lpstr>
      <vt:lpstr>Slide 24</vt:lpstr>
      <vt:lpstr>SPESIFIKASI PERKEMBANGAN FIZIKAL KANAK-KANAK (BERAT &amp; KETINGGIAN)</vt:lpstr>
      <vt:lpstr> PERKEMBANGAN SOSIOEMOSI KANAK-KANAK</vt:lpstr>
      <vt:lpstr>Slide 27</vt:lpstr>
      <vt:lpstr>Slide 28</vt:lpstr>
      <vt:lpstr>Slide 29</vt:lpstr>
      <vt:lpstr>Slide 30</vt:lpstr>
      <vt:lpstr>Slide 31</vt:lpstr>
      <vt:lpstr>Slide 32</vt:lpstr>
      <vt:lpstr> PERKEMBANGAN KOGNITIF KANAK-KANAK</vt:lpstr>
      <vt:lpstr>Slide 34</vt:lpstr>
      <vt:lpstr>Slide 35</vt:lpstr>
      <vt:lpstr>Slide 36</vt:lpstr>
      <vt:lpstr>Thanks!</vt:lpstr>
      <vt:lpstr>Anda dikehendaki untuk membuat milestones mengikut perkembangan-perkembangan yang telah diberi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KEPADA KAEDAH PENILAIAN  KANAK-KANAK TASKA DAN TADIKA (AK 1263)</dc:title>
  <cp:lastModifiedBy>GL40</cp:lastModifiedBy>
  <cp:revision>16</cp:revision>
  <dcterms:modified xsi:type="dcterms:W3CDTF">2016-11-30T09:10:18Z</dcterms:modified>
</cp:coreProperties>
</file>