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74" r:id="rId19"/>
    <p:sldId id="275" r:id="rId20"/>
    <p:sldId id="281" r:id="rId21"/>
    <p:sldId id="280" r:id="rId22"/>
    <p:sldId id="284" r:id="rId23"/>
    <p:sldId id="277" r:id="rId24"/>
    <p:sldId id="283" r:id="rId25"/>
    <p:sldId id="279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52" y="-35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CE885-D9D0-4B7C-A6A5-BD48693EB5E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A0DCE-A8E5-48AC-91CC-0EABB5AB18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6090" y="630937"/>
            <a:ext cx="5234212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242" y="1098388"/>
            <a:ext cx="10315731" cy="4394988"/>
          </a:xfrm>
        </p:spPr>
        <p:txBody>
          <a:bodyPr anchor="ctr">
            <a:noAutofit/>
          </a:bodyPr>
          <a:lstStyle>
            <a:lvl1pPr algn="ctr">
              <a:defRPr sz="9995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469" y="5979197"/>
            <a:ext cx="8043278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242" y="6375679"/>
            <a:ext cx="2329115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414200-2C51-410B-B8EA-3570A0CC38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9244" y="6375679"/>
            <a:ext cx="4113728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57" y="6375679"/>
            <a:ext cx="2329116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47DF70-3DCA-4F3D-A0B8-8D1FF95671EB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4200-2C51-410B-B8EA-3570A0CC38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F70-3DCA-4F3D-A0B8-8D1FF95671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3700" y="382386"/>
            <a:ext cx="1491743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6973" y="382386"/>
            <a:ext cx="8390399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4200-2C51-410B-B8EA-3570A0CC38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F70-3DCA-4F3D-A0B8-8D1FF95671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4200-2C51-410B-B8EA-3570A0CC38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F70-3DCA-4F3D-A0B8-8D1FF95671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085" y="1073889"/>
            <a:ext cx="8184939" cy="4064627"/>
          </a:xfrm>
        </p:spPr>
        <p:txBody>
          <a:bodyPr anchor="b">
            <a:normAutofit/>
          </a:bodyPr>
          <a:lstStyle>
            <a:lvl1pPr>
              <a:defRPr sz="8395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085" y="5159782"/>
            <a:ext cx="7015661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704" y="6375679"/>
            <a:ext cx="1493558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414200-2C51-410B-B8EA-3570A0CC38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7689" y="6375679"/>
            <a:ext cx="4113728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39845" y="6375679"/>
            <a:ext cx="1487179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47DF70-3DCA-4F3D-A0B8-8D1FF95671EB}" type="slidenum">
              <a:rPr lang="en-US" smtClean="0"/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3905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6973" y="2286000"/>
            <a:ext cx="479935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6065" y="2286000"/>
            <a:ext cx="479935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4200-2C51-410B-B8EA-3570A0CC385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F70-3DCA-4F3D-A0B8-8D1FF95671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402" y="381001"/>
            <a:ext cx="10170051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52" y="2199634"/>
            <a:ext cx="47993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6973" y="2909102"/>
            <a:ext cx="479935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136" y="2199634"/>
            <a:ext cx="47993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136" y="2909102"/>
            <a:ext cx="479935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4200-2C51-410B-B8EA-3570A0CC385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F70-3DCA-4F3D-A0B8-8D1FF95671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4200-2C51-410B-B8EA-3570A0CC385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F70-3DCA-4F3D-A0B8-8D1FF95671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4200-2C51-410B-B8EA-3570A0CC385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F70-3DCA-4F3D-A0B8-8D1FF95671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7888" y="0"/>
            <a:ext cx="48009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713" y="457200"/>
            <a:ext cx="3091310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852" y="920377"/>
            <a:ext cx="6156814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5714" y="1741336"/>
            <a:ext cx="3091310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4852" y="6375679"/>
            <a:ext cx="1233034" cy="348462"/>
          </a:xfrm>
        </p:spPr>
        <p:txBody>
          <a:bodyPr/>
          <a:lstStyle/>
          <a:p>
            <a:fld id="{FF414200-2C51-410B-B8EA-3570A0CC385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073" y="6375679"/>
            <a:ext cx="3481272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9532" y="6375679"/>
            <a:ext cx="1232135" cy="345796"/>
          </a:xfrm>
        </p:spPr>
        <p:txBody>
          <a:bodyPr/>
          <a:lstStyle/>
          <a:p>
            <a:fld id="{AF47DF70-3DCA-4F3D-A0B8-8D1FF95671EB}" type="slidenum">
              <a:rPr lang="en-US" smtClean="0"/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391" y="1"/>
            <a:ext cx="735366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7888" y="0"/>
            <a:ext cx="48009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712" y="457200"/>
            <a:ext cx="3091312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5712" y="1741336"/>
            <a:ext cx="3091312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751" y="6375679"/>
            <a:ext cx="1232135" cy="348462"/>
          </a:xfrm>
        </p:spPr>
        <p:txBody>
          <a:bodyPr/>
          <a:lstStyle/>
          <a:p>
            <a:fld id="{FF414200-2C51-410B-B8EA-3570A0CC385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073" y="6375679"/>
            <a:ext cx="3481271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6087" y="6375679"/>
            <a:ext cx="1234119" cy="345796"/>
          </a:xfrm>
        </p:spPr>
        <p:txBody>
          <a:bodyPr/>
          <a:lstStyle/>
          <a:p>
            <a:fld id="{AF47DF70-3DCA-4F3D-A0B8-8D1FF95671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352" y="382385"/>
            <a:ext cx="10175671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52" y="2286002"/>
            <a:ext cx="10175671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352" y="6375679"/>
            <a:ext cx="2329115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14200-2C51-410B-B8EA-3570A0CC38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75679"/>
            <a:ext cx="4113728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9" y="6375679"/>
            <a:ext cx="2818665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47DF70-3DCA-4F3D-A0B8-8D1FF95671EB}" type="slidenum">
              <a:rPr lang="en-US" smtClean="0"/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1" y="0"/>
            <a:ext cx="885594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11905435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735" y="1828800"/>
            <a:ext cx="6388746" cy="2762251"/>
          </a:xfrm>
        </p:spPr>
        <p:txBody>
          <a:bodyPr/>
          <a:lstStyle/>
          <a:p>
            <a:r>
              <a:rPr lang="en-US" sz="5400" b="1" dirty="0" smtClean="0"/>
              <a:t>Topic 5</a:t>
            </a:r>
            <a:br>
              <a:rPr lang="en-US" sz="5400" b="1" dirty="0" smtClean="0"/>
            </a:br>
            <a:r>
              <a:rPr lang="en-US" sz="5400" b="1" dirty="0" smtClean="0"/>
              <a:t>ICT </a:t>
            </a:r>
            <a:r>
              <a:rPr lang="en-US" sz="5400" b="1" dirty="0"/>
              <a:t>stimulates children’s development</a:t>
            </a:r>
            <a:endParaRPr lang="en-US" sz="5400" dirty="0"/>
          </a:p>
        </p:txBody>
      </p:sp>
      <p:sp>
        <p:nvSpPr>
          <p:cNvPr id="4" name="Subtitle 3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Gross Motor Skills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352" y="1371600"/>
            <a:ext cx="10175671" cy="4507993"/>
          </a:xfrm>
        </p:spPr>
        <p:txBody>
          <a:bodyPr>
            <a:normAutofit/>
          </a:bodyPr>
          <a:lstStyle/>
          <a:p>
            <a:r>
              <a:rPr lang="en-MY" sz="2400" dirty="0"/>
              <a:t>Children experience tremendous physical challenges in their early years. </a:t>
            </a:r>
            <a:endParaRPr lang="en-MY" sz="2400" dirty="0" smtClean="0"/>
          </a:p>
          <a:p>
            <a:r>
              <a:rPr lang="en-MY" sz="2400" b="1" dirty="0" smtClean="0"/>
              <a:t>Digital </a:t>
            </a:r>
            <a:r>
              <a:rPr lang="en-MY" sz="2400" b="1" dirty="0"/>
              <a:t>cameras</a:t>
            </a:r>
            <a:r>
              <a:rPr lang="en-MY" sz="2400" dirty="0"/>
              <a:t> are a great way </a:t>
            </a:r>
            <a:r>
              <a:rPr lang="en-MY" sz="2400" dirty="0" smtClean="0"/>
              <a:t>to record </a:t>
            </a:r>
            <a:r>
              <a:rPr lang="en-MY" sz="2400" dirty="0"/>
              <a:t>their achievements and celebrate them with the children and their families. </a:t>
            </a:r>
            <a:endParaRPr lang="en-MY" sz="2400" dirty="0" smtClean="0"/>
          </a:p>
          <a:p>
            <a:r>
              <a:rPr lang="en-MY" sz="2400" dirty="0" smtClean="0"/>
              <a:t>Balancing </a:t>
            </a:r>
            <a:r>
              <a:rPr lang="en-MY" sz="2400" dirty="0"/>
              <a:t>on a </a:t>
            </a:r>
            <a:r>
              <a:rPr lang="en-MY" sz="2400" dirty="0" err="1" smtClean="0"/>
              <a:t>plank,skipping</a:t>
            </a:r>
            <a:r>
              <a:rPr lang="en-MY" sz="2400" dirty="0"/>
              <a:t>, hopping and other gross movements can be recorded in single frames or, if your camera has </a:t>
            </a:r>
            <a:r>
              <a:rPr lang="en-MY" sz="2400" dirty="0" smtClean="0"/>
              <a:t>the feature</a:t>
            </a:r>
            <a:r>
              <a:rPr lang="en-MY" sz="2400" dirty="0"/>
              <a:t>, recorded as a sequence over short intervals</a:t>
            </a:r>
            <a:r>
              <a:rPr lang="en-MY" sz="2400" dirty="0" smtClean="0"/>
              <a:t>.</a:t>
            </a:r>
            <a:endParaRPr lang="en-MY" sz="2400" dirty="0" smtClean="0"/>
          </a:p>
          <a:p>
            <a:r>
              <a:rPr lang="en-MY" sz="2400" dirty="0" smtClean="0"/>
              <a:t>This </a:t>
            </a:r>
            <a:r>
              <a:rPr lang="en-MY" sz="2400" dirty="0"/>
              <a:t>fascinates children as they see all the </a:t>
            </a:r>
            <a:r>
              <a:rPr lang="en-MY" sz="2400" dirty="0" smtClean="0"/>
              <a:t>movements they </a:t>
            </a:r>
            <a:r>
              <a:rPr lang="en-MY" sz="2400" dirty="0"/>
              <a:t>need to make in order just to jump, for example.</a:t>
            </a:r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Fine Motor Skills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352" y="1676400"/>
            <a:ext cx="10175671" cy="4203193"/>
          </a:xfrm>
        </p:spPr>
        <p:txBody>
          <a:bodyPr>
            <a:noAutofit/>
          </a:bodyPr>
          <a:lstStyle/>
          <a:p>
            <a:r>
              <a:rPr lang="en-MY" sz="2400" dirty="0"/>
              <a:t>ICT equipment like digital cameras, recorders, and computers all require some dexterity to use </a:t>
            </a:r>
            <a:r>
              <a:rPr lang="en-MY" sz="2400" dirty="0" smtClean="0"/>
              <a:t>them effectively</a:t>
            </a:r>
            <a:r>
              <a:rPr lang="en-MY" sz="2400" dirty="0"/>
              <a:t>. </a:t>
            </a:r>
            <a:endParaRPr lang="en-MY" sz="2400" dirty="0" smtClean="0"/>
          </a:p>
          <a:p>
            <a:r>
              <a:rPr lang="en-MY" sz="2400" dirty="0" smtClean="0"/>
              <a:t>Learning </a:t>
            </a:r>
            <a:r>
              <a:rPr lang="en-MY" sz="2400" dirty="0"/>
              <a:t>to use small and large equipment builds children’s confidence and gives children a sense </a:t>
            </a:r>
            <a:r>
              <a:rPr lang="en-MY" sz="2400" dirty="0" smtClean="0"/>
              <a:t>of control</a:t>
            </a:r>
            <a:r>
              <a:rPr lang="en-MY" sz="2400" dirty="0"/>
              <a:t>, autonomy and achievement. </a:t>
            </a:r>
            <a:endParaRPr lang="en-MY" sz="2400" dirty="0" smtClean="0"/>
          </a:p>
          <a:p>
            <a:r>
              <a:rPr lang="en-MY" sz="2400" dirty="0" smtClean="0"/>
              <a:t>Using </a:t>
            </a:r>
            <a:r>
              <a:rPr lang="en-MY" sz="2400" dirty="0"/>
              <a:t>the keyboard, mouse or the buttons, levers and knobs on a piece </a:t>
            </a:r>
            <a:r>
              <a:rPr lang="en-MY" sz="2400" dirty="0" smtClean="0"/>
              <a:t>of equipment </a:t>
            </a:r>
            <a:r>
              <a:rPr lang="en-MY" sz="2400" dirty="0"/>
              <a:t>such as a digital camera is an excellent way of developing finer motor skills</a:t>
            </a:r>
            <a:r>
              <a:rPr lang="en-MY" sz="2400" dirty="0" smtClean="0"/>
              <a:t>.</a:t>
            </a:r>
            <a:endParaRPr lang="en-MY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Keeping Healthy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MY" sz="2800" dirty="0"/>
              <a:t>The Internet has a vast range of health-related websites aimed specifically at children</a:t>
            </a:r>
            <a:r>
              <a:rPr lang="en-MY" sz="2800" dirty="0" smtClean="0"/>
              <a:t>.</a:t>
            </a:r>
            <a:endParaRPr lang="en-MY" sz="2800" dirty="0" smtClean="0"/>
          </a:p>
          <a:p>
            <a:r>
              <a:rPr lang="en-MY" sz="2800" dirty="0" smtClean="0"/>
              <a:t>These </a:t>
            </a:r>
            <a:r>
              <a:rPr lang="en-MY" sz="2800" dirty="0"/>
              <a:t>can </a:t>
            </a:r>
            <a:r>
              <a:rPr lang="en-MY" sz="2800" dirty="0" smtClean="0"/>
              <a:t>support children’s </a:t>
            </a:r>
            <a:r>
              <a:rPr lang="en-MY" sz="2800" dirty="0"/>
              <a:t>learning about themselves and their bodies</a:t>
            </a:r>
            <a:r>
              <a:rPr lang="en-MY" sz="2800" dirty="0" smtClean="0"/>
              <a:t>.</a:t>
            </a:r>
            <a:endParaRPr lang="en-MY" sz="2800" dirty="0" smtClean="0"/>
          </a:p>
          <a:p>
            <a:r>
              <a:rPr lang="en-MY" sz="2800" dirty="0" smtClean="0"/>
              <a:t>They </a:t>
            </a:r>
            <a:r>
              <a:rPr lang="en-MY" sz="2800" dirty="0"/>
              <a:t>can find out about diet, exercises and </a:t>
            </a:r>
            <a:r>
              <a:rPr lang="en-MY" sz="2800" dirty="0" smtClean="0"/>
              <a:t>sport.</a:t>
            </a:r>
            <a:endParaRPr lang="en-MY" sz="2800" dirty="0" smtClean="0"/>
          </a:p>
          <a:p>
            <a:r>
              <a:rPr lang="en-MY" sz="2800" dirty="0" smtClean="0"/>
              <a:t>Tape recorders</a:t>
            </a:r>
            <a:r>
              <a:rPr lang="en-MY" sz="2800" dirty="0"/>
              <a:t>, CD players and websites can play music that encourages children to move and dance.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Developing Writing Skills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352" y="1447800"/>
            <a:ext cx="10175671" cy="4431793"/>
          </a:xfrm>
        </p:spPr>
        <p:txBody>
          <a:bodyPr>
            <a:normAutofit/>
          </a:bodyPr>
          <a:lstStyle/>
          <a:p>
            <a:r>
              <a:rPr lang="en-MY" sz="2800" dirty="0"/>
              <a:t>Technology adds to the meaningful use of print in the environment and is a model of present </a:t>
            </a:r>
            <a:r>
              <a:rPr lang="en-MY" sz="2800" dirty="0" smtClean="0"/>
              <a:t>communications.</a:t>
            </a:r>
            <a:endParaRPr lang="en-MY" sz="2800" dirty="0" smtClean="0"/>
          </a:p>
          <a:p>
            <a:r>
              <a:rPr lang="en-MY" sz="2800" dirty="0" smtClean="0"/>
              <a:t>Word </a:t>
            </a:r>
            <a:r>
              <a:rPr lang="en-MY" sz="2800" dirty="0"/>
              <a:t>processing packages help children to “write” and print out their story or a letter to </a:t>
            </a:r>
            <a:r>
              <a:rPr lang="en-MY" sz="2800" dirty="0" smtClean="0"/>
              <a:t>a friend.</a:t>
            </a:r>
            <a:endParaRPr lang="en-MY" sz="2800" dirty="0" smtClean="0"/>
          </a:p>
          <a:p>
            <a:r>
              <a:rPr lang="en-MY" sz="2800" dirty="0"/>
              <a:t>Children can construct and send email messages to their friends</a:t>
            </a:r>
            <a:r>
              <a:rPr lang="en-MY" sz="2800" dirty="0" smtClean="0"/>
              <a:t>.</a:t>
            </a:r>
            <a:endParaRPr lang="en-MY" sz="2800" dirty="0" smtClean="0"/>
          </a:p>
          <a:p>
            <a:r>
              <a:rPr lang="en-MY" sz="2800" dirty="0" smtClean="0"/>
              <a:t>These </a:t>
            </a:r>
            <a:r>
              <a:rPr lang="en-MY" sz="2800" dirty="0"/>
              <a:t>activities may </a:t>
            </a:r>
            <a:r>
              <a:rPr lang="en-MY" sz="2800" dirty="0" smtClean="0"/>
              <a:t>contribute significantly </a:t>
            </a:r>
            <a:r>
              <a:rPr lang="en-MY" sz="2800" dirty="0"/>
              <a:t>to children’s emerging literacy.</a:t>
            </a:r>
            <a:endParaRPr lang="en-MY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 l="21875" t="35333" r="64844" b="36667"/>
          <a:stretch>
            <a:fillRect/>
          </a:stretch>
        </p:blipFill>
        <p:spPr bwMode="auto">
          <a:xfrm>
            <a:off x="10361612" y="4600855"/>
            <a:ext cx="1827213" cy="225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MY" sz="5400" dirty="0" smtClean="0"/>
              <a:t>C. PERSONAL, SOCIAL AND EMOTIONAL DEVELOPMENT</a:t>
            </a:r>
            <a:endParaRPr lang="en-MY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Building Self Esteem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800" dirty="0"/>
              <a:t>Personal, social and emotional development gives children the best opportunity for success in all areas </a:t>
            </a:r>
            <a:r>
              <a:rPr lang="en-MY" sz="2800" dirty="0" smtClean="0"/>
              <a:t>of learning.</a:t>
            </a:r>
            <a:endParaRPr lang="en-MY" sz="2800" dirty="0" smtClean="0"/>
          </a:p>
          <a:p>
            <a:r>
              <a:rPr lang="en-MY" sz="2800" dirty="0" smtClean="0"/>
              <a:t>Children </a:t>
            </a:r>
            <a:r>
              <a:rPr lang="en-MY" sz="2800" dirty="0"/>
              <a:t>need to develop a positive self-image of themselves in order to flourish. </a:t>
            </a:r>
            <a:endParaRPr lang="en-MY" sz="2800" dirty="0" smtClean="0"/>
          </a:p>
          <a:p>
            <a:r>
              <a:rPr lang="en-MY" sz="2800" dirty="0" smtClean="0"/>
              <a:t>Children need experiences </a:t>
            </a:r>
            <a:r>
              <a:rPr lang="en-MY" sz="2800" dirty="0"/>
              <a:t>that will build their self esteem and self-confidence.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2. Developing </a:t>
            </a:r>
            <a:r>
              <a:rPr lang="en-MY" dirty="0"/>
              <a:t>Social Skills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352" y="1752600"/>
            <a:ext cx="10175671" cy="4126993"/>
          </a:xfrm>
        </p:spPr>
        <p:txBody>
          <a:bodyPr>
            <a:normAutofit/>
          </a:bodyPr>
          <a:lstStyle/>
          <a:p>
            <a:r>
              <a:rPr lang="en-MY" sz="3200" dirty="0"/>
              <a:t>ICT tools can be very powerful facilitators of group work. </a:t>
            </a:r>
            <a:endParaRPr lang="en-MY" sz="3200" dirty="0" smtClean="0"/>
          </a:p>
          <a:p>
            <a:r>
              <a:rPr lang="en-MY" sz="3200" dirty="0" smtClean="0"/>
              <a:t>Children </a:t>
            </a:r>
            <a:r>
              <a:rPr lang="en-MY" sz="3200" dirty="0"/>
              <a:t>will be more willing to learn about </a:t>
            </a:r>
            <a:r>
              <a:rPr lang="en-MY" sz="3200" dirty="0" smtClean="0"/>
              <a:t>sharing, turn </a:t>
            </a:r>
            <a:r>
              <a:rPr lang="en-MY" sz="3200" dirty="0"/>
              <a:t>taking, co-operating and collaborating when they are joining in an activity that they all very much want </a:t>
            </a:r>
            <a:r>
              <a:rPr lang="en-MY" sz="3200" dirty="0" smtClean="0"/>
              <a:t>to be </a:t>
            </a:r>
            <a:r>
              <a:rPr lang="en-MY" sz="3200" dirty="0"/>
              <a:t>a part of</a:t>
            </a:r>
            <a:r>
              <a:rPr lang="en-MY" sz="3200" dirty="0" smtClean="0"/>
              <a:t>.</a:t>
            </a:r>
            <a:endParaRPr lang="en-MY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 l="9375" t="36667" r="53906" b="22000"/>
          <a:stretch>
            <a:fillRect/>
          </a:stretch>
        </p:blipFill>
        <p:spPr bwMode="auto">
          <a:xfrm>
            <a:off x="8607426" y="4495800"/>
            <a:ext cx="35813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9200"/>
            <a:ext cx="10175671" cy="3593591"/>
          </a:xfrm>
        </p:spPr>
        <p:txBody>
          <a:bodyPr>
            <a:noAutofit/>
          </a:bodyPr>
          <a:lstStyle/>
          <a:p>
            <a:r>
              <a:rPr lang="en-MY" sz="2800" dirty="0" smtClean="0"/>
              <a:t>With the potential </a:t>
            </a:r>
            <a:r>
              <a:rPr lang="en-MY" sz="2800" dirty="0"/>
              <a:t>of access to the Internet, young children can collaborate with children in other locations, </a:t>
            </a:r>
            <a:r>
              <a:rPr lang="en-MY" sz="2800" dirty="0" smtClean="0"/>
              <a:t>cities, and countries.</a:t>
            </a:r>
            <a:endParaRPr lang="en-MY" sz="2800" dirty="0" smtClean="0"/>
          </a:p>
          <a:p>
            <a:r>
              <a:rPr lang="en-MY" sz="2800" dirty="0" smtClean="0"/>
              <a:t>Children </a:t>
            </a:r>
            <a:r>
              <a:rPr lang="en-MY" sz="2800" dirty="0"/>
              <a:t>will develop strong interpersonal skills when they have mastered using a piece </a:t>
            </a:r>
            <a:r>
              <a:rPr lang="en-MY" sz="2800" dirty="0" smtClean="0"/>
              <a:t>of equipment </a:t>
            </a:r>
            <a:r>
              <a:rPr lang="en-MY" sz="2800" dirty="0"/>
              <a:t>and they then help their peers to develop these skills.</a:t>
            </a:r>
            <a:endParaRPr lang="en-MY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 l="8594" t="32667" r="50000" b="19333"/>
          <a:stretch>
            <a:fillRect/>
          </a:stretch>
        </p:blipFill>
        <p:spPr bwMode="auto">
          <a:xfrm>
            <a:off x="1674812" y="41148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469" t="32667" r="50000" b="20667"/>
          <a:stretch>
            <a:fillRect/>
          </a:stretch>
        </p:blipFill>
        <p:spPr bwMode="auto">
          <a:xfrm>
            <a:off x="7008812" y="3505200"/>
            <a:ext cx="49638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Promoting Equal Opportunity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00200"/>
            <a:ext cx="10175671" cy="3593591"/>
          </a:xfrm>
        </p:spPr>
        <p:txBody>
          <a:bodyPr>
            <a:normAutofit/>
          </a:bodyPr>
          <a:lstStyle/>
          <a:p>
            <a:r>
              <a:rPr lang="en-MY" sz="2800" dirty="0"/>
              <a:t>ICT can be used to promote equity and to give all children equal opportunity to learn and reach their </a:t>
            </a:r>
            <a:r>
              <a:rPr lang="en-MY" sz="2800" dirty="0" smtClean="0"/>
              <a:t>full potential</a:t>
            </a:r>
            <a:r>
              <a:rPr lang="en-MY" sz="2800" dirty="0"/>
              <a:t>. </a:t>
            </a:r>
            <a:endParaRPr lang="en-MY" sz="2800" dirty="0" smtClean="0"/>
          </a:p>
          <a:p>
            <a:r>
              <a:rPr lang="en-MY" sz="2800" dirty="0" smtClean="0"/>
              <a:t>Many </a:t>
            </a:r>
            <a:r>
              <a:rPr lang="en-MY" sz="2800" dirty="0"/>
              <a:t>children, because they are economically disadvantaged or because they have an </a:t>
            </a:r>
            <a:r>
              <a:rPr lang="en-MY" sz="2800" dirty="0" smtClean="0"/>
              <a:t>additional need</a:t>
            </a:r>
            <a:r>
              <a:rPr lang="en-MY" sz="2800" dirty="0"/>
              <a:t>, may not experience equal access to technology. </a:t>
            </a:r>
            <a:endParaRPr lang="en-MY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7812" t="31333" r="51563" b="16667"/>
          <a:stretch>
            <a:fillRect/>
          </a:stretch>
        </p:blipFill>
        <p:spPr bwMode="auto">
          <a:xfrm>
            <a:off x="7923212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D. COGNITIVE DEVELOPMENT</a:t>
            </a:r>
            <a:endParaRPr lang="en-MY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CREATIVE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24000"/>
            <a:ext cx="10175671" cy="3593591"/>
          </a:xfrm>
        </p:spPr>
        <p:txBody>
          <a:bodyPr>
            <a:normAutofit/>
          </a:bodyPr>
          <a:lstStyle/>
          <a:p>
            <a:r>
              <a:rPr lang="en-US" sz="2400" dirty="0"/>
              <a:t>Creativity is essential for successful learning and it can lead to children having the most fun and enjoyment.</a:t>
            </a:r>
            <a:endParaRPr lang="en-US" sz="2400" dirty="0"/>
          </a:p>
          <a:p>
            <a:r>
              <a:rPr lang="en-US" sz="2400" dirty="0"/>
              <a:t>Creativity can be spontaneous.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encourages children to explore and discover for themselves, and helps </a:t>
            </a:r>
            <a:r>
              <a:rPr lang="en-US" sz="2400" dirty="0" smtClean="0"/>
              <a:t>them make </a:t>
            </a:r>
            <a:r>
              <a:rPr lang="en-US" sz="2400" dirty="0"/>
              <a:t>links across all areas of learning and development.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1. Problem </a:t>
            </a:r>
            <a:r>
              <a:rPr lang="en-MY" dirty="0"/>
              <a:t>Solving and Mathematical Development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800" dirty="0"/>
              <a:t>Children’s mathematical development depends on their becoming confident and competent with a wide </a:t>
            </a:r>
            <a:r>
              <a:rPr lang="en-MY" sz="2800" dirty="0" smtClean="0"/>
              <a:t>range of </a:t>
            </a:r>
            <a:r>
              <a:rPr lang="en-MY" sz="2800" dirty="0"/>
              <a:t>mathematical concepts and ideas. </a:t>
            </a:r>
            <a:endParaRPr lang="en-MY" sz="2800" dirty="0" smtClean="0"/>
          </a:p>
          <a:p>
            <a:r>
              <a:rPr lang="en-MY" sz="2800" dirty="0" smtClean="0"/>
              <a:t>Mathematical </a:t>
            </a:r>
            <a:r>
              <a:rPr lang="en-MY" sz="2800" dirty="0"/>
              <a:t>experiences and processes are part of everyday life </a:t>
            </a:r>
            <a:r>
              <a:rPr lang="en-MY" sz="2800" dirty="0" smtClean="0"/>
              <a:t>and include </a:t>
            </a:r>
            <a:r>
              <a:rPr lang="en-MY" sz="2800" dirty="0"/>
              <a:t>counting, sorting, matching, sequencing, seeking patterns, making connections, understanding </a:t>
            </a:r>
            <a:r>
              <a:rPr lang="en-MY" sz="2800" dirty="0" smtClean="0"/>
              <a:t>number values</a:t>
            </a:r>
            <a:r>
              <a:rPr lang="en-MY" sz="2800" dirty="0"/>
              <a:t>, recognising shape and measure and building spatial </a:t>
            </a:r>
            <a:r>
              <a:rPr lang="en-MY" sz="2800" dirty="0" smtClean="0"/>
              <a:t>awareness.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1. Promoting </a:t>
            </a:r>
            <a:r>
              <a:rPr lang="en-MY" dirty="0"/>
              <a:t>Language Development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 smtClean="0"/>
              <a:t>The </a:t>
            </a:r>
            <a:r>
              <a:rPr lang="en-MY" sz="2400" dirty="0"/>
              <a:t>images </a:t>
            </a:r>
            <a:r>
              <a:rPr lang="en-MY" sz="2400" dirty="0" smtClean="0"/>
              <a:t>often focus </a:t>
            </a:r>
            <a:r>
              <a:rPr lang="en-MY" sz="2400" dirty="0"/>
              <a:t>around a trip or special event that the children have experienced</a:t>
            </a:r>
            <a:r>
              <a:rPr lang="en-MY" sz="2400" dirty="0" smtClean="0"/>
              <a:t>.</a:t>
            </a:r>
            <a:endParaRPr lang="en-MY" sz="2400" dirty="0" smtClean="0"/>
          </a:p>
          <a:p>
            <a:r>
              <a:rPr lang="en-MY" sz="2400" dirty="0" smtClean="0"/>
              <a:t>These </a:t>
            </a:r>
            <a:r>
              <a:rPr lang="en-MY" sz="2400" dirty="0"/>
              <a:t>images are used </a:t>
            </a:r>
            <a:r>
              <a:rPr lang="en-MY" sz="2400" dirty="0" smtClean="0"/>
              <a:t>to create </a:t>
            </a:r>
            <a:r>
              <a:rPr lang="en-MY" sz="2400" dirty="0"/>
              <a:t>a book with the text recorded in Samoan</a:t>
            </a:r>
            <a:r>
              <a:rPr lang="en-MY" sz="2400" dirty="0" smtClean="0"/>
              <a:t>.</a:t>
            </a:r>
            <a:endParaRPr lang="en-MY" sz="2400" dirty="0" smtClean="0"/>
          </a:p>
          <a:p>
            <a:r>
              <a:rPr lang="en-MY" sz="2400" dirty="0" smtClean="0"/>
              <a:t>These </a:t>
            </a:r>
            <a:r>
              <a:rPr lang="en-MY" sz="2400" dirty="0"/>
              <a:t>books are then used for reading and </a:t>
            </a:r>
            <a:r>
              <a:rPr lang="en-MY" sz="2400" dirty="0" smtClean="0"/>
              <a:t>reflecting on </a:t>
            </a:r>
            <a:r>
              <a:rPr lang="en-MY" sz="2400" dirty="0"/>
              <a:t>prior experiences while supporting children’s language development.</a:t>
            </a:r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Role Play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/>
              <a:t>Creating environments such as shops, libraries and doctors’ surgeries can engage children in counting, </a:t>
            </a:r>
            <a:r>
              <a:rPr lang="en-MY" dirty="0" err="1" smtClean="0"/>
              <a:t>adding,scanning</a:t>
            </a:r>
            <a:r>
              <a:rPr lang="en-MY" dirty="0"/>
              <a:t>, records, lists, using phones and computers</a:t>
            </a:r>
            <a:r>
              <a:rPr lang="en-MY" dirty="0" smtClean="0"/>
              <a:t>.</a:t>
            </a:r>
            <a:endParaRPr lang="en-MY" dirty="0" smtClean="0"/>
          </a:p>
          <a:p>
            <a:r>
              <a:rPr lang="en-MY" dirty="0"/>
              <a:t>By providing resources that would be found in </a:t>
            </a:r>
            <a:r>
              <a:rPr lang="en-MY" dirty="0" smtClean="0"/>
              <a:t>real environments </a:t>
            </a:r>
            <a:r>
              <a:rPr lang="en-MY" dirty="0"/>
              <a:t>– calculators, phones, mobile phones, keyboards, tills, remote controls for TV or video, </a:t>
            </a:r>
            <a:r>
              <a:rPr lang="en-MY" dirty="0" smtClean="0"/>
              <a:t>digital scales</a:t>
            </a:r>
            <a:r>
              <a:rPr lang="en-MY" dirty="0"/>
              <a:t>, cash machines, microwave ovens or washing machines – children will immerse themselves in </a:t>
            </a:r>
            <a:r>
              <a:rPr lang="en-MY" dirty="0" smtClean="0"/>
              <a:t>real-world applications </a:t>
            </a:r>
            <a:r>
              <a:rPr lang="en-MY" dirty="0"/>
              <a:t>of </a:t>
            </a:r>
            <a:r>
              <a:rPr lang="en-MY" dirty="0" smtClean="0"/>
              <a:t>mathematics.</a:t>
            </a:r>
            <a:endParaRPr lang="en-MY" dirty="0" smtClean="0"/>
          </a:p>
          <a:p>
            <a:r>
              <a:rPr lang="en-MY" dirty="0"/>
              <a:t>There will be opportunities for them to observe numbers </a:t>
            </a:r>
            <a:r>
              <a:rPr lang="en-MY" dirty="0" smtClean="0"/>
              <a:t>and patterns </a:t>
            </a:r>
            <a:r>
              <a:rPr lang="en-MY" dirty="0"/>
              <a:t>in the environment and daily routines and apply their understanding to their later learning </a:t>
            </a:r>
            <a:r>
              <a:rPr lang="en-MY" dirty="0" smtClean="0"/>
              <a:t>and play </a:t>
            </a:r>
            <a:r>
              <a:rPr lang="en-MY" dirty="0"/>
              <a:t>activity.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352" y="990600"/>
            <a:ext cx="10175671" cy="488899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Computers are motivating for young children, increasing their time in on-task behavior. </a:t>
            </a:r>
            <a:endParaRPr lang="en-US" sz="3200" dirty="0" smtClean="0"/>
          </a:p>
          <a:p>
            <a:pPr marL="914400" lvl="1" indent="-457200"/>
            <a:r>
              <a:rPr lang="en-US" sz="2800" dirty="0" smtClean="0"/>
              <a:t>Ex: kindergarten children were on task 90% of the time when they were on the computer.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Computers allow children to work independently at their own pace.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Software programs often extensive scaffolding of learning which it is very important in developing cognitive skills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/>
          <a:srcRect l="25000" t="46444" r="57500" b="23333"/>
          <a:stretch>
            <a:fillRect/>
          </a:stretch>
        </p:blipFill>
        <p:spPr>
          <a:xfrm>
            <a:off x="455612" y="304800"/>
            <a:ext cx="6172200" cy="5995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1999" t="28667" r="45501" b="13555"/>
          <a:stretch>
            <a:fillRect/>
          </a:stretch>
        </p:blipFill>
        <p:spPr>
          <a:xfrm>
            <a:off x="6170612" y="1295400"/>
            <a:ext cx="5679831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Creative Area Of Learning</a:t>
            </a:r>
            <a:endParaRPr lang="en-US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352" y="1874518"/>
            <a:ext cx="10175671" cy="400507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includes </a:t>
            </a:r>
            <a:r>
              <a:rPr lang="en-US" sz="2400" dirty="0"/>
              <a:t>arts &amp; </a:t>
            </a:r>
            <a:r>
              <a:rPr lang="en-US" sz="2400" dirty="0" smtClean="0"/>
              <a:t>crafts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music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Dance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imaginative </a:t>
            </a:r>
            <a:r>
              <a:rPr lang="en-US" sz="2400" dirty="0"/>
              <a:t>play </a:t>
            </a:r>
            <a:r>
              <a:rPr lang="en-US" sz="2400" dirty="0" smtClean="0"/>
              <a:t>&amp; </a:t>
            </a:r>
            <a:r>
              <a:rPr lang="en-US" sz="2400" dirty="0"/>
              <a:t>role play. </a:t>
            </a:r>
            <a:endParaRPr lang="en-US" sz="24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is about giving children opportunities to develop their own </a:t>
            </a:r>
            <a:r>
              <a:rPr lang="en-US" sz="2800" dirty="0" smtClean="0"/>
              <a:t>ideas and </a:t>
            </a:r>
            <a:r>
              <a:rPr lang="en-US" sz="2800" dirty="0"/>
              <a:t>express themselves in many forms. </a:t>
            </a:r>
            <a:endParaRPr lang="en-US" sz="2800" dirty="0" smtClean="0"/>
          </a:p>
          <a:p>
            <a:r>
              <a:rPr lang="en-US" sz="2800" dirty="0" smtClean="0"/>
              <a:t>ICT </a:t>
            </a:r>
            <a:r>
              <a:rPr lang="en-US" sz="2800" dirty="0"/>
              <a:t>resources can enable this development.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1.Imaginative </a:t>
            </a:r>
            <a:r>
              <a:rPr lang="en-US" dirty="0"/>
              <a:t>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524000"/>
            <a:ext cx="10175671" cy="3593591"/>
          </a:xfrm>
        </p:spPr>
        <p:txBody>
          <a:bodyPr>
            <a:normAutofit/>
          </a:bodyPr>
          <a:lstStyle/>
          <a:p>
            <a:r>
              <a:rPr lang="en-US" sz="2400" dirty="0"/>
              <a:t>The video recorder is an invaluable tool.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can record all kinds of imaginative play, such as dressing </a:t>
            </a:r>
            <a:r>
              <a:rPr lang="en-US" sz="2400" dirty="0" smtClean="0"/>
              <a:t>up and </a:t>
            </a:r>
            <a:r>
              <a:rPr lang="en-US" sz="2400" dirty="0"/>
              <a:t>puppetry. </a:t>
            </a:r>
            <a:endParaRPr lang="en-US" sz="2400" dirty="0" smtClean="0"/>
          </a:p>
          <a:p>
            <a:r>
              <a:rPr lang="en-US" sz="2400" dirty="0" smtClean="0"/>
              <a:t>Playing </a:t>
            </a:r>
            <a:r>
              <a:rPr lang="en-US" sz="2400" dirty="0"/>
              <a:t>back what was previously recorded gives children an audience and appreciation </a:t>
            </a:r>
            <a:r>
              <a:rPr lang="en-US" sz="2400" dirty="0" smtClean="0"/>
              <a:t>for their </a:t>
            </a:r>
            <a:r>
              <a:rPr lang="en-US" sz="2400" dirty="0"/>
              <a:t>creativity. </a:t>
            </a:r>
            <a:endParaRPr lang="en-US" sz="2400" dirty="0" smtClean="0"/>
          </a:p>
          <a:p>
            <a:r>
              <a:rPr lang="en-US" sz="2400" dirty="0" smtClean="0"/>
              <a:t>Pictures </a:t>
            </a:r>
            <a:r>
              <a:rPr lang="en-US" sz="2400" dirty="0"/>
              <a:t>on the overhead projector can make a backdrop scene for drama, a show or </a:t>
            </a:r>
            <a:r>
              <a:rPr lang="en-US" sz="2400" dirty="0" smtClean="0"/>
              <a:t>a puppet </a:t>
            </a:r>
            <a:r>
              <a:rPr lang="en-US" sz="2400" dirty="0"/>
              <a:t>theatre.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/>
          <a:srcRect l="20500" t="45556" r="53500" b="30444"/>
          <a:stretch>
            <a:fillRect/>
          </a:stretch>
        </p:blipFill>
        <p:spPr>
          <a:xfrm>
            <a:off x="7464623" y="4495800"/>
            <a:ext cx="3962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Music and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352" y="1600200"/>
            <a:ext cx="10175671" cy="3593591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Minidisc </a:t>
            </a:r>
            <a:r>
              <a:rPr lang="en-US" sz="2800" dirty="0"/>
              <a:t>or voice recorder/player is a very flexible learning resource. </a:t>
            </a:r>
            <a:endParaRPr lang="en-US" sz="2800" dirty="0" smtClean="0"/>
          </a:p>
          <a:p>
            <a:r>
              <a:rPr lang="en-US" sz="2800" dirty="0" smtClean="0"/>
              <a:t>Children </a:t>
            </a:r>
            <a:r>
              <a:rPr lang="en-US" sz="2800" dirty="0"/>
              <a:t>can compose and </a:t>
            </a:r>
            <a:r>
              <a:rPr lang="en-US" sz="2800" dirty="0" smtClean="0"/>
              <a:t>perform their </a:t>
            </a:r>
            <a:r>
              <a:rPr lang="en-US" sz="2800" dirty="0"/>
              <a:t>own musical compositions using percussion instruments that they made themselves. </a:t>
            </a:r>
            <a:endParaRPr lang="en-US" sz="2800" dirty="0" smtClean="0"/>
          </a:p>
          <a:p>
            <a:r>
              <a:rPr lang="en-US" sz="2800" dirty="0" smtClean="0"/>
              <a:t>These compositions can </a:t>
            </a:r>
            <a:r>
              <a:rPr lang="en-US" sz="2800" dirty="0"/>
              <a:t>be recorded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/>
              <a:t>The Minidisc can also be used to listen quietly to music or children might enjoy moving and dancing to the music.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/>
          <a:srcRect l="17500" t="24222" r="50500" b="32222"/>
          <a:stretch>
            <a:fillRect/>
          </a:stretch>
        </p:blipFill>
        <p:spPr>
          <a:xfrm>
            <a:off x="8380412" y="4140709"/>
            <a:ext cx="3549115" cy="2717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157" y="1524000"/>
            <a:ext cx="7239000" cy="3593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Music and movement software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are also very popular with all ages.</a:t>
            </a:r>
            <a:endParaRPr lang="en-US" sz="2800" dirty="0" smtClean="0"/>
          </a:p>
          <a:p>
            <a:r>
              <a:rPr lang="en-US" sz="2800" dirty="0" smtClean="0"/>
              <a:t>ICT </a:t>
            </a:r>
            <a:r>
              <a:rPr lang="en-US" sz="2800" dirty="0"/>
              <a:t>can also </a:t>
            </a:r>
            <a:r>
              <a:rPr lang="en-US" sz="2800" dirty="0" smtClean="0"/>
              <a:t>help children </a:t>
            </a:r>
            <a:r>
              <a:rPr lang="en-US" sz="2800" dirty="0"/>
              <a:t>to explore sounds and rhythm through the use of musical keyboards, dance mats and software.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/>
          <a:srcRect l="17000" t="27778" r="49501" b="13556"/>
          <a:stretch>
            <a:fillRect/>
          </a:stretch>
        </p:blipFill>
        <p:spPr>
          <a:xfrm>
            <a:off x="8262290" y="457200"/>
            <a:ext cx="3448467" cy="3396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6500" t="32000" r="50500" b="12888"/>
          <a:stretch>
            <a:fillRect/>
          </a:stretch>
        </p:blipFill>
        <p:spPr>
          <a:xfrm>
            <a:off x="6682044" y="3444766"/>
            <a:ext cx="3650226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Painting and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352" y="1600200"/>
            <a:ext cx="10175671" cy="3593591"/>
          </a:xfrm>
        </p:spPr>
        <p:txBody>
          <a:bodyPr/>
          <a:lstStyle/>
          <a:p>
            <a:r>
              <a:rPr lang="en-US" b="1" dirty="0"/>
              <a:t>Overhead projectors </a:t>
            </a:r>
            <a:r>
              <a:rPr lang="en-US" dirty="0"/>
              <a:t>can be used for discovering and creating pattern and shape. </a:t>
            </a:r>
            <a:endParaRPr lang="en-US" dirty="0" smtClean="0"/>
          </a:p>
          <a:p>
            <a:r>
              <a:rPr lang="en-US" dirty="0" smtClean="0"/>
              <a:t>Objects </a:t>
            </a:r>
            <a:r>
              <a:rPr lang="en-US" dirty="0"/>
              <a:t>can be </a:t>
            </a:r>
            <a:r>
              <a:rPr lang="en-US" dirty="0" smtClean="0"/>
              <a:t>placed and </a:t>
            </a:r>
            <a:r>
              <a:rPr lang="en-US" dirty="0"/>
              <a:t>moved around in different positions as children explore </a:t>
            </a:r>
            <a:r>
              <a:rPr lang="en-US" dirty="0" err="1"/>
              <a:t>colour</a:t>
            </a:r>
            <a:r>
              <a:rPr lang="en-US" dirty="0"/>
              <a:t>, shape, form and </a:t>
            </a:r>
            <a:r>
              <a:rPr lang="en-US" dirty="0" smtClean="0"/>
              <a:t>space.</a:t>
            </a:r>
            <a:endParaRPr lang="en-US" dirty="0" smtClean="0"/>
          </a:p>
          <a:p>
            <a:r>
              <a:rPr lang="en-US" dirty="0" smtClean="0"/>
              <a:t>An overhead projector </a:t>
            </a:r>
            <a:r>
              <a:rPr lang="en-US" dirty="0"/>
              <a:t>can provide a tool to recreate the children’s pictures on a larger scale and display for their </a:t>
            </a:r>
            <a:r>
              <a:rPr lang="en-US" dirty="0" smtClean="0"/>
              <a:t>friends and </a:t>
            </a:r>
            <a:r>
              <a:rPr lang="en-US" dirty="0"/>
              <a:t>parents to admire.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/>
          <a:srcRect l="7500" t="26667" r="42000" b="12000"/>
          <a:stretch>
            <a:fillRect/>
          </a:stretch>
        </p:blipFill>
        <p:spPr>
          <a:xfrm>
            <a:off x="7008812" y="3407505"/>
            <a:ext cx="4646719" cy="3174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Scanners</a:t>
            </a:r>
            <a:r>
              <a:rPr lang="en-US" dirty="0"/>
              <a:t> can be used to import pictures into a paint </a:t>
            </a:r>
            <a:r>
              <a:rPr lang="en-US" dirty="0" err="1"/>
              <a:t>programme</a:t>
            </a:r>
            <a:r>
              <a:rPr lang="en-US" dirty="0"/>
              <a:t> for children to use </a:t>
            </a:r>
            <a:r>
              <a:rPr lang="en-US" dirty="0" smtClean="0"/>
              <a:t>as a </a:t>
            </a:r>
            <a:r>
              <a:rPr lang="en-US" dirty="0"/>
              <a:t>backdrop, or to scan objects or collage materials and make patterns.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/>
          <a:srcRect l="23000" t="42000" r="55500" b="27778"/>
          <a:stretch>
            <a:fillRect/>
          </a:stretch>
        </p:blipFill>
        <p:spPr>
          <a:xfrm>
            <a:off x="8304212" y="3700278"/>
            <a:ext cx="3276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B. PHYSICAL DEVELOPMENT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352" y="1524000"/>
            <a:ext cx="10175671" cy="4355593"/>
          </a:xfrm>
        </p:spPr>
        <p:txBody>
          <a:bodyPr>
            <a:normAutofit/>
          </a:bodyPr>
          <a:lstStyle/>
          <a:p>
            <a:r>
              <a:rPr lang="en-MY" sz="2400" dirty="0" smtClean="0"/>
              <a:t>Children </a:t>
            </a:r>
            <a:r>
              <a:rPr lang="en-MY" sz="2400" dirty="0"/>
              <a:t>are growing rapidly and learn new skills </a:t>
            </a:r>
            <a:r>
              <a:rPr lang="en-MY" sz="2400" dirty="0" smtClean="0"/>
              <a:t>and competencies </a:t>
            </a:r>
            <a:r>
              <a:rPr lang="en-MY" sz="2400" dirty="0"/>
              <a:t>all the time</a:t>
            </a:r>
            <a:r>
              <a:rPr lang="en-MY" sz="2400" dirty="0" smtClean="0"/>
              <a:t>.</a:t>
            </a:r>
            <a:endParaRPr lang="en-MY" sz="2400" dirty="0" smtClean="0"/>
          </a:p>
          <a:p>
            <a:r>
              <a:rPr lang="en-MY" sz="2400" dirty="0" smtClean="0"/>
              <a:t>They </a:t>
            </a:r>
            <a:r>
              <a:rPr lang="en-MY" sz="2400" dirty="0"/>
              <a:t>develop confidence in themselves and their ability to gain control over </a:t>
            </a:r>
            <a:r>
              <a:rPr lang="en-MY" sz="2400" dirty="0" smtClean="0"/>
              <a:t>their movements </a:t>
            </a:r>
            <a:r>
              <a:rPr lang="en-MY" sz="2400" dirty="0"/>
              <a:t>and the way they handle tools and equipment. </a:t>
            </a:r>
            <a:endParaRPr lang="en-MY" sz="2400" dirty="0" smtClean="0"/>
          </a:p>
          <a:p>
            <a:r>
              <a:rPr lang="en-MY" sz="2400" dirty="0" smtClean="0"/>
              <a:t>Children </a:t>
            </a:r>
            <a:r>
              <a:rPr lang="en-MY" sz="2400" dirty="0"/>
              <a:t>need to be active and have space </a:t>
            </a:r>
            <a:r>
              <a:rPr lang="en-MY" sz="2400" dirty="0" smtClean="0"/>
              <a:t>to develop </a:t>
            </a:r>
            <a:r>
              <a:rPr lang="en-MY" sz="2400" dirty="0"/>
              <a:t>these fundamental skills. </a:t>
            </a:r>
            <a:endParaRPr lang="en-MY" sz="2400" dirty="0" smtClean="0"/>
          </a:p>
          <a:p>
            <a:r>
              <a:rPr lang="en-MY" sz="2400" dirty="0" smtClean="0"/>
              <a:t>Indoor </a:t>
            </a:r>
            <a:r>
              <a:rPr lang="en-MY" sz="2400" dirty="0"/>
              <a:t>and outdoor environments are equally important spaces for </a:t>
            </a:r>
            <a:r>
              <a:rPr lang="en-MY" sz="2400" dirty="0" smtClean="0"/>
              <a:t>children to </a:t>
            </a:r>
            <a:r>
              <a:rPr lang="en-MY" sz="2400" dirty="0"/>
              <a:t>play and learn in, and ICT tools can encompass both.</a:t>
            </a:r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0</TotalTime>
  <Words>7059</Words>
  <Application>WPS Presentation</Application>
  <PresentationFormat>Custom</PresentationFormat>
  <Paragraphs>121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SimSun</vt:lpstr>
      <vt:lpstr>Wingdings</vt:lpstr>
      <vt:lpstr>Gill Sans MT</vt:lpstr>
      <vt:lpstr>Aharoni</vt:lpstr>
      <vt:lpstr>Impact</vt:lpstr>
      <vt:lpstr>Microsoft YaHei</vt:lpstr>
      <vt:lpstr>Arial Unicode MS</vt:lpstr>
      <vt:lpstr>Calibri</vt:lpstr>
      <vt:lpstr>Badge</vt:lpstr>
      <vt:lpstr>Topic 5 ICT stimulates children’s development</vt:lpstr>
      <vt:lpstr>A. CREATIVE DEVELOPMENT</vt:lpstr>
      <vt:lpstr>The Creative Area Of Learning</vt:lpstr>
      <vt:lpstr>1.Imaginative Play</vt:lpstr>
      <vt:lpstr>2. Music and Dance</vt:lpstr>
      <vt:lpstr>PowerPoint 演示文稿</vt:lpstr>
      <vt:lpstr>3. Painting and Drawing</vt:lpstr>
      <vt:lpstr>PowerPoint 演示文稿</vt:lpstr>
      <vt:lpstr>B. PHYSICAL DEVELOPMENT</vt:lpstr>
      <vt:lpstr>1. Gross Motor Skills</vt:lpstr>
      <vt:lpstr>2. Fine Motor Skills</vt:lpstr>
      <vt:lpstr>3. Keeping Healthy</vt:lpstr>
      <vt:lpstr>4. Developing Writing Skills</vt:lpstr>
      <vt:lpstr>C. PERSONAL, SOCIAL AND EMOTIONAL DEVELOPMENT</vt:lpstr>
      <vt:lpstr>1. Building Self Esteem</vt:lpstr>
      <vt:lpstr>2. Developing Social Skills</vt:lpstr>
      <vt:lpstr>PowerPoint 演示文稿</vt:lpstr>
      <vt:lpstr>3. Promoting Equal Opportunity</vt:lpstr>
      <vt:lpstr>D. COGNITIVE DEVELOPMENT</vt:lpstr>
      <vt:lpstr>1. Problem Solving and Mathematical Development</vt:lpstr>
      <vt:lpstr>1. Promoting Language Development</vt:lpstr>
      <vt:lpstr>Role Play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5 ICT stimulates children’s development</dc:title>
  <dc:creator>user</dc:creator>
  <cp:lastModifiedBy>1</cp:lastModifiedBy>
  <cp:revision>23</cp:revision>
  <dcterms:created xsi:type="dcterms:W3CDTF">2016-06-06T01:51:00Z</dcterms:created>
  <dcterms:modified xsi:type="dcterms:W3CDTF">2018-10-17T13:13:37Z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