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4" r:id="rId9"/>
    <p:sldId id="265" r:id="rId10"/>
    <p:sldId id="268" r:id="rId11"/>
    <p:sldId id="269" r:id="rId12"/>
    <p:sldId id="270" r:id="rId13"/>
    <p:sldId id="267" r:id="rId14"/>
    <p:sldId id="271" r:id="rId15"/>
    <p:sldId id="272" r:id="rId16"/>
    <p:sldId id="273" r:id="rId17"/>
    <p:sldId id="274" r:id="rId18"/>
    <p:sldId id="275" r:id="rId19"/>
    <p:sldId id="263" r:id="rId20"/>
    <p:sldId id="266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7" r:id="rId32"/>
    <p:sldId id="286" r:id="rId33"/>
    <p:sldId id="288" r:id="rId34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15" autoAdjust="0"/>
  </p:normalViewPr>
  <p:slideViewPr>
    <p:cSldViewPr>
      <p:cViewPr varScale="1">
        <p:scale>
          <a:sx n="47" d="100"/>
          <a:sy n="47" d="100"/>
        </p:scale>
        <p:origin x="-732" y="-90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141A-52CD-47C5-9F63-441813768EB6}" type="datetimeFigureOut">
              <a:rPr lang="en-US" smtClean="0"/>
              <a:pPr/>
              <a:t>6/18/2016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E26C-300B-4F5B-BC49-2A7B9B309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141A-52CD-47C5-9F63-441813768EB6}" type="datetimeFigureOut">
              <a:rPr lang="en-US" smtClean="0"/>
              <a:pPr/>
              <a:t>6/18/2016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E26C-300B-4F5B-BC49-2A7B9B309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141A-52CD-47C5-9F63-441813768EB6}" type="datetimeFigureOut">
              <a:rPr lang="en-US" smtClean="0"/>
              <a:pPr/>
              <a:t>6/18/2016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E26C-300B-4F5B-BC49-2A7B9B309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141A-52CD-47C5-9F63-441813768EB6}" type="datetimeFigureOut">
              <a:rPr lang="en-US" smtClean="0"/>
              <a:pPr/>
              <a:t>6/18/2016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E26C-300B-4F5B-BC49-2A7B9B309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141A-52CD-47C5-9F63-441813768EB6}" type="datetimeFigureOut">
              <a:rPr lang="en-US" smtClean="0"/>
              <a:pPr/>
              <a:t>6/18/2016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E26C-300B-4F5B-BC49-2A7B9B309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141A-52CD-47C5-9F63-441813768EB6}" type="datetimeFigureOut">
              <a:rPr lang="en-US" smtClean="0"/>
              <a:pPr/>
              <a:t>6/18/2016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E26C-300B-4F5B-BC49-2A7B9B309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141A-52CD-47C5-9F63-441813768EB6}" type="datetimeFigureOut">
              <a:rPr lang="en-US" smtClean="0"/>
              <a:pPr/>
              <a:t>6/18/2016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E26C-300B-4F5B-BC49-2A7B9B309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141A-52CD-47C5-9F63-441813768EB6}" type="datetimeFigureOut">
              <a:rPr lang="en-US" smtClean="0"/>
              <a:pPr/>
              <a:t>6/18/2016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E26C-300B-4F5B-BC49-2A7B9B309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141A-52CD-47C5-9F63-441813768EB6}" type="datetimeFigureOut">
              <a:rPr lang="en-US" smtClean="0"/>
              <a:pPr/>
              <a:t>6/18/2016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E26C-300B-4F5B-BC49-2A7B9B309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141A-52CD-47C5-9F63-441813768EB6}" type="datetimeFigureOut">
              <a:rPr lang="en-US" smtClean="0"/>
              <a:pPr/>
              <a:t>6/18/2016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E26C-300B-4F5B-BC49-2A7B9B309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141A-52CD-47C5-9F63-441813768EB6}" type="datetimeFigureOut">
              <a:rPr lang="en-US" smtClean="0"/>
              <a:pPr/>
              <a:t>6/18/2016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EE26C-300B-4F5B-BC49-2A7B9B309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9141A-52CD-47C5-9F63-441813768EB6}" type="datetimeFigureOut">
              <a:rPr lang="en-US" smtClean="0"/>
              <a:pPr/>
              <a:t>6/18/2016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EE26C-300B-4F5B-BC49-2A7B9B309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>
                <a:latin typeface="Aharoni" pitchFamily="2" charset="-79"/>
                <a:cs typeface="Aharoni" pitchFamily="2" charset="-79"/>
              </a:rPr>
              <a:t>TOPIC 6</a:t>
            </a:r>
            <a:br>
              <a:rPr lang="en-US" sz="5400" dirty="0" smtClean="0">
                <a:latin typeface="Aharoni" pitchFamily="2" charset="-79"/>
                <a:cs typeface="Aharoni" pitchFamily="2" charset="-79"/>
              </a:rPr>
            </a:br>
            <a:r>
              <a:rPr lang="en-US" sz="5400" dirty="0" smtClean="0">
                <a:latin typeface="Aharoni" pitchFamily="2" charset="-79"/>
                <a:cs typeface="Aharoni" pitchFamily="2" charset="-79"/>
              </a:rPr>
              <a:t>INTEGRATING ICT INTO THE CURRICULUM</a:t>
            </a:r>
            <a:endParaRPr lang="en-US" sz="5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Intel Play QXA Computer Microscope is an application used for early </a:t>
            </a:r>
            <a:r>
              <a:rPr lang="en-US" dirty="0" smtClean="0"/>
              <a:t>years science </a:t>
            </a:r>
            <a:r>
              <a:rPr lang="en-US" dirty="0" smtClean="0"/>
              <a:t>and used by all schools in </a:t>
            </a:r>
            <a:r>
              <a:rPr lang="en-US" dirty="0" smtClean="0"/>
              <a:t>England.</a:t>
            </a:r>
          </a:p>
          <a:p>
            <a:r>
              <a:rPr lang="en-US" dirty="0" smtClean="0"/>
              <a:t>Teachers play a big role to encourage and guide children to </a:t>
            </a:r>
            <a:r>
              <a:rPr lang="en-US" dirty="0" smtClean="0"/>
              <a:t>use such </a:t>
            </a:r>
            <a:r>
              <a:rPr lang="en-US" dirty="0" smtClean="0"/>
              <a:t>tools.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8297" t="30305" r="30270" b="12452"/>
          <a:stretch>
            <a:fillRect/>
          </a:stretch>
        </p:blipFill>
        <p:spPr bwMode="auto">
          <a:xfrm>
            <a:off x="1598612" y="-228600"/>
            <a:ext cx="9067800" cy="6847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Benefit of Intel </a:t>
            </a:r>
            <a:r>
              <a:rPr lang="en-US" dirty="0" smtClean="0"/>
              <a:t>Play QXA Computer Microscope :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Children were excited and driven by what they could see; 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They </a:t>
            </a:r>
            <a:r>
              <a:rPr lang="en-US" dirty="0" smtClean="0"/>
              <a:t>got the opportunity to see things via the microscope that could not be </a:t>
            </a:r>
            <a:r>
              <a:rPr lang="en-US" dirty="0" smtClean="0"/>
              <a:t>seen </a:t>
            </a:r>
            <a:r>
              <a:rPr lang="en-US" dirty="0" smtClean="0"/>
              <a:t>with the naked eye; </a:t>
            </a:r>
          </a:p>
          <a:p>
            <a:r>
              <a:rPr lang="en-US" dirty="0" smtClean="0"/>
              <a:t>Children </a:t>
            </a:r>
            <a:r>
              <a:rPr lang="en-US" dirty="0" smtClean="0"/>
              <a:t>share their opinions and ideas by showing the outlook on </a:t>
            </a:r>
            <a:r>
              <a:rPr lang="en-US" dirty="0" smtClean="0"/>
              <a:t>screen or </a:t>
            </a:r>
            <a:r>
              <a:rPr lang="en-US" dirty="0" smtClean="0"/>
              <a:t>smart board; </a:t>
            </a:r>
          </a:p>
          <a:p>
            <a:r>
              <a:rPr lang="en-US" dirty="0" smtClean="0"/>
              <a:t>develops positive learning </a:t>
            </a:r>
            <a:r>
              <a:rPr lang="en-US" dirty="0" smtClean="0"/>
              <a:t>experience and boost their interest in science</a:t>
            </a:r>
            <a:r>
              <a:rPr lang="en-US" dirty="0" smtClean="0"/>
              <a:t>;</a:t>
            </a:r>
            <a:endParaRPr lang="en-US" dirty="0" smtClean="0"/>
          </a:p>
          <a:p>
            <a:r>
              <a:rPr lang="en-US" dirty="0" smtClean="0"/>
              <a:t>Children </a:t>
            </a:r>
            <a:r>
              <a:rPr lang="en-US" dirty="0" smtClean="0"/>
              <a:t>learn to work </a:t>
            </a:r>
            <a:r>
              <a:rPr lang="en-US" dirty="0" smtClean="0"/>
              <a:t>independently.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Technology in the Mathematics Classroom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Examples of ICT tools used in Mathematics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Using ICT applications to role-play encourage mathematical thinking. </a:t>
            </a:r>
          </a:p>
          <a:p>
            <a:pPr lvl="1"/>
            <a:r>
              <a:rPr lang="en-US" dirty="0" smtClean="0"/>
              <a:t>Example</a:t>
            </a:r>
            <a:r>
              <a:rPr lang="en-US" dirty="0" smtClean="0"/>
              <a:t>: a grocery store uses counting, adding and subtracting. </a:t>
            </a:r>
            <a:endParaRPr lang="en-US" dirty="0" smtClean="0"/>
          </a:p>
          <a:p>
            <a:pPr lvl="1"/>
            <a:r>
              <a:rPr lang="en-US" dirty="0" smtClean="0"/>
              <a:t>By displaying </a:t>
            </a:r>
            <a:r>
              <a:rPr lang="en-US" dirty="0" smtClean="0"/>
              <a:t>ICT tools such as cash machines, calculators and computers that </a:t>
            </a:r>
            <a:r>
              <a:rPr lang="en-US" dirty="0" smtClean="0"/>
              <a:t>are </a:t>
            </a:r>
            <a:r>
              <a:rPr lang="en-US" dirty="0" smtClean="0"/>
              <a:t>used in real life helps create excitement in children and at the same time </a:t>
            </a:r>
            <a:r>
              <a:rPr lang="en-US" dirty="0" smtClean="0"/>
              <a:t>they </a:t>
            </a:r>
            <a:r>
              <a:rPr lang="en-US" dirty="0" smtClean="0"/>
              <a:t>learn the real world applications.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dirty="0" smtClean="0"/>
              <a:t>Using programmable toys inspires children to think in a purposeful way, </a:t>
            </a:r>
            <a:r>
              <a:rPr lang="en-US" dirty="0" smtClean="0"/>
              <a:t>encourage </a:t>
            </a:r>
            <a:r>
              <a:rPr lang="en-US" dirty="0" smtClean="0"/>
              <a:t>problem solving skills, counting, spatial relations and </a:t>
            </a:r>
            <a:r>
              <a:rPr lang="en-US" dirty="0" smtClean="0"/>
              <a:t>planning.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/>
              <a:t>floor robot, like PIXIE can inspire children in counting, </a:t>
            </a:r>
            <a:r>
              <a:rPr lang="en-US" dirty="0" smtClean="0"/>
              <a:t>estimating, predicting </a:t>
            </a:r>
            <a:r>
              <a:rPr lang="en-US" dirty="0" smtClean="0"/>
              <a:t>and ordering in an exciting way.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 View </a:t>
            </a:r>
            <a:r>
              <a:rPr lang="en-US" dirty="0" smtClean="0"/>
              <a:t>the Swallow Systems website at www.swallow.co.uk for </a:t>
            </a:r>
            <a:r>
              <a:rPr lang="en-US" dirty="0" smtClean="0"/>
              <a:t>mathematical </a:t>
            </a:r>
            <a:r>
              <a:rPr lang="en-US" dirty="0" smtClean="0"/>
              <a:t>games and concepts by using </a:t>
            </a:r>
            <a:r>
              <a:rPr lang="en-US" dirty="0" smtClean="0"/>
              <a:t>PIXIE.</a:t>
            </a:r>
          </a:p>
          <a:p>
            <a:r>
              <a:rPr lang="en-US" dirty="0" smtClean="0"/>
              <a:t>PIXIE </a:t>
            </a:r>
            <a:r>
              <a:rPr lang="en-US" dirty="0" smtClean="0"/>
              <a:t>is designed </a:t>
            </a:r>
            <a:r>
              <a:rPr lang="en-US" dirty="0" smtClean="0"/>
              <a:t>for children </a:t>
            </a:r>
            <a:r>
              <a:rPr lang="en-US" dirty="0" smtClean="0"/>
              <a:t>from five to eight but many are in use in nursery </a:t>
            </a:r>
            <a:r>
              <a:rPr lang="en-US" dirty="0" smtClean="0"/>
              <a:t>schools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Digital cameras is an exciting tool for activities and games to </a:t>
            </a:r>
            <a:r>
              <a:rPr lang="en-US" dirty="0" smtClean="0"/>
              <a:t>support mathematical </a:t>
            </a:r>
            <a:r>
              <a:rPr lang="en-US" dirty="0" smtClean="0"/>
              <a:t>growth. </a:t>
            </a:r>
            <a:endParaRPr lang="en-US" dirty="0" smtClean="0"/>
          </a:p>
          <a:p>
            <a:r>
              <a:rPr lang="en-US" dirty="0" smtClean="0"/>
              <a:t>Teachers using digital </a:t>
            </a:r>
            <a:r>
              <a:rPr lang="en-US" dirty="0" smtClean="0"/>
              <a:t>cameras can get students </a:t>
            </a:r>
            <a:r>
              <a:rPr lang="en-US" dirty="0" smtClean="0"/>
              <a:t>out of </a:t>
            </a:r>
            <a:r>
              <a:rPr lang="en-US" dirty="0" smtClean="0"/>
              <a:t>the classroom and into their environment to capture real-world </a:t>
            </a:r>
            <a:r>
              <a:rPr lang="en-US" dirty="0" smtClean="0"/>
              <a:t>examples of </a:t>
            </a:r>
            <a:r>
              <a:rPr lang="en-US" dirty="0" smtClean="0"/>
              <a:t>mathematical concepts. </a:t>
            </a:r>
            <a:endParaRPr lang="en-US" dirty="0" smtClean="0"/>
          </a:p>
          <a:p>
            <a:pPr lvl="1"/>
            <a:r>
              <a:rPr lang="en-US" dirty="0" smtClean="0"/>
              <a:t>example</a:t>
            </a:r>
            <a:r>
              <a:rPr lang="en-US" dirty="0" smtClean="0"/>
              <a:t>, photographs of </a:t>
            </a:r>
            <a:r>
              <a:rPr lang="en-US" dirty="0" smtClean="0"/>
              <a:t>children themselves </a:t>
            </a:r>
            <a:r>
              <a:rPr lang="en-US" dirty="0" smtClean="0"/>
              <a:t>can make up number lines, or children take pictures of </a:t>
            </a:r>
            <a:r>
              <a:rPr lang="en-US" dirty="0" smtClean="0"/>
              <a:t>various </a:t>
            </a:r>
            <a:r>
              <a:rPr lang="en-US" dirty="0" smtClean="0"/>
              <a:t>shapes around the school (teaching shapes to children such as the </a:t>
            </a:r>
            <a:r>
              <a:rPr lang="en-US" dirty="0" smtClean="0"/>
              <a:t>notice board </a:t>
            </a:r>
            <a:r>
              <a:rPr lang="en-US" dirty="0" smtClean="0"/>
              <a:t>is rectangular).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Computer software and websites are available online to </a:t>
            </a:r>
            <a:r>
              <a:rPr lang="en-US" dirty="0" smtClean="0"/>
              <a:t>support mathematical </a:t>
            </a:r>
            <a:r>
              <a:rPr lang="en-US" dirty="0" smtClean="0"/>
              <a:t>learning and teaching in a motivating way. </a:t>
            </a:r>
            <a:endParaRPr lang="en-US" dirty="0" smtClean="0"/>
          </a:p>
          <a:p>
            <a:pPr lvl="1"/>
            <a:r>
              <a:rPr lang="en-US" dirty="0" smtClean="0"/>
              <a:t>example of mathematical </a:t>
            </a:r>
            <a:r>
              <a:rPr lang="en-US" dirty="0" smtClean="0"/>
              <a:t>games that can be used to teach math available online for </a:t>
            </a:r>
            <a:r>
              <a:rPr lang="en-US" dirty="0" smtClean="0"/>
              <a:t>free </a:t>
            </a:r>
          </a:p>
          <a:p>
            <a:pPr lvl="1"/>
            <a:r>
              <a:rPr lang="en-US" dirty="0" smtClean="0"/>
              <a:t>Teachers </a:t>
            </a:r>
            <a:r>
              <a:rPr lang="en-US" dirty="0" smtClean="0"/>
              <a:t>can also print out </a:t>
            </a:r>
            <a:r>
              <a:rPr lang="en-US" dirty="0" smtClean="0"/>
              <a:t>worksheets that </a:t>
            </a:r>
            <a:r>
              <a:rPr lang="en-US" dirty="0" smtClean="0"/>
              <a:t>have been designed for them.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Early Literacy and ICT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 end of the topics, you should be able to: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days </a:t>
            </a:r>
            <a:r>
              <a:rPr lang="en-US" dirty="0" smtClean="0"/>
              <a:t>children reading books from </a:t>
            </a:r>
            <a:r>
              <a:rPr lang="en-US" dirty="0" smtClean="0"/>
              <a:t>Smart Boards</a:t>
            </a:r>
            <a:r>
              <a:rPr lang="en-US" dirty="0" smtClean="0"/>
              <a:t>, LCD screens and paper books. </a:t>
            </a:r>
            <a:endParaRPr lang="en-US" dirty="0" smtClean="0"/>
          </a:p>
          <a:p>
            <a:r>
              <a:rPr lang="en-US" dirty="0" smtClean="0"/>
              <a:t>In addition</a:t>
            </a:r>
            <a:r>
              <a:rPr lang="en-US" dirty="0" smtClean="0"/>
              <a:t>, teachers are using multimedia presentations and videos to </a:t>
            </a:r>
            <a:r>
              <a:rPr lang="en-US" dirty="0" smtClean="0"/>
              <a:t>increase their </a:t>
            </a:r>
            <a:r>
              <a:rPr lang="en-US" dirty="0" smtClean="0"/>
              <a:t>spoken and written text. </a:t>
            </a:r>
            <a:endParaRPr lang="en-US" dirty="0" smtClean="0"/>
          </a:p>
          <a:p>
            <a:r>
              <a:rPr lang="en-US" dirty="0" smtClean="0"/>
              <a:t>ICT could </a:t>
            </a:r>
            <a:r>
              <a:rPr lang="en-US" dirty="0" smtClean="0"/>
              <a:t>enhance young children </a:t>
            </a:r>
            <a:r>
              <a:rPr lang="en-US" dirty="0" smtClean="0"/>
              <a:t>reading and writing, particularly, when the technology </a:t>
            </a:r>
            <a:r>
              <a:rPr lang="en-US" dirty="0" smtClean="0"/>
              <a:t>used includes </a:t>
            </a:r>
            <a:r>
              <a:rPr lang="en-US" dirty="0" smtClean="0"/>
              <a:t>a speech feedback facility such as a </a:t>
            </a:r>
            <a:r>
              <a:rPr lang="en-US" dirty="0" smtClean="0"/>
              <a:t>“talking </a:t>
            </a:r>
            <a:r>
              <a:rPr lang="en-US" dirty="0" smtClean="0"/>
              <a:t>word </a:t>
            </a:r>
            <a:r>
              <a:rPr lang="en-US" dirty="0" smtClean="0"/>
              <a:t>processor”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Talking </a:t>
            </a:r>
            <a:r>
              <a:rPr lang="en-US" dirty="0" smtClean="0"/>
              <a:t>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Advantages :</a:t>
            </a:r>
          </a:p>
          <a:p>
            <a:r>
              <a:rPr lang="en-US" dirty="0" smtClean="0"/>
              <a:t>helps to expand children </a:t>
            </a:r>
            <a:r>
              <a:rPr lang="en-US" dirty="0" smtClean="0"/>
              <a:t>word reading in context of the story and out of context too. </a:t>
            </a:r>
            <a:endParaRPr lang="en-US" dirty="0" smtClean="0"/>
          </a:p>
          <a:p>
            <a:r>
              <a:rPr lang="en-US" dirty="0" smtClean="0"/>
              <a:t>It also </a:t>
            </a:r>
            <a:r>
              <a:rPr lang="en-US" dirty="0" smtClean="0"/>
              <a:t>develops </a:t>
            </a:r>
            <a:r>
              <a:rPr lang="en-US" dirty="0" smtClean="0"/>
              <a:t>children interpretation </a:t>
            </a:r>
            <a:r>
              <a:rPr lang="en-US" dirty="0" smtClean="0"/>
              <a:t>of the stories and provides the meaning of </a:t>
            </a:r>
            <a:r>
              <a:rPr lang="en-US" dirty="0" smtClean="0"/>
              <a:t>the </a:t>
            </a:r>
            <a:r>
              <a:rPr lang="en-US" dirty="0" smtClean="0"/>
              <a:t>stories. </a:t>
            </a:r>
            <a:endParaRPr lang="en-US" dirty="0" smtClean="0"/>
          </a:p>
          <a:p>
            <a:r>
              <a:rPr lang="en-US" dirty="0" smtClean="0"/>
              <a:t>Inspire collaborative </a:t>
            </a:r>
            <a:r>
              <a:rPr lang="en-US" dirty="0" smtClean="0"/>
              <a:t>reading</a:t>
            </a:r>
          </a:p>
          <a:p>
            <a:r>
              <a:rPr lang="en-US" dirty="0" smtClean="0"/>
              <a:t>Encourages independent reading by providing sounds of unfamiliar words.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 of living books:</a:t>
            </a:r>
          </a:p>
          <a:p>
            <a:pPr lvl="1"/>
            <a:r>
              <a:rPr lang="en-US" sz="3200" dirty="0" smtClean="0"/>
              <a:t>Just Grandma and </a:t>
            </a:r>
            <a:r>
              <a:rPr lang="en-US" sz="3200" dirty="0" smtClean="0"/>
              <a:t>Me</a:t>
            </a:r>
          </a:p>
          <a:p>
            <a:pPr lvl="1"/>
            <a:r>
              <a:rPr lang="en-US" sz="3200" dirty="0" smtClean="0"/>
              <a:t>The Tortoise and the Hare ;</a:t>
            </a:r>
          </a:p>
          <a:p>
            <a:pPr lvl="1"/>
            <a:r>
              <a:rPr lang="en-US" sz="3200" dirty="0" smtClean="0"/>
              <a:t>Arthur’s Birthday </a:t>
            </a:r>
            <a:r>
              <a:rPr lang="en-US" sz="3200" dirty="0" smtClean="0"/>
              <a:t>; </a:t>
            </a:r>
          </a:p>
          <a:p>
            <a:pPr lvl="1"/>
            <a:r>
              <a:rPr lang="en-US" sz="3200" dirty="0" smtClean="0"/>
              <a:t>Green </a:t>
            </a:r>
            <a:r>
              <a:rPr lang="en-US" sz="3200" dirty="0" smtClean="0"/>
              <a:t>Eggs and Ham. </a:t>
            </a:r>
            <a:endParaRPr lang="en-US" sz="3200" dirty="0" smtClean="0"/>
          </a:p>
          <a:p>
            <a:pPr lvl="1"/>
            <a:r>
              <a:rPr lang="en-US" sz="3200" dirty="0" smtClean="0"/>
              <a:t>Sheila Rae the Brave</a:t>
            </a:r>
            <a:endParaRPr lang="en-US" sz="3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 l="33833" t="35334" r="36567" b="23333"/>
          <a:stretch>
            <a:fillRect/>
          </a:stretch>
        </p:blipFill>
        <p:spPr bwMode="auto">
          <a:xfrm rot="21099268">
            <a:off x="7875938" y="228794"/>
            <a:ext cx="3352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 l="34375" t="36667" r="30469" b="18000"/>
          <a:stretch>
            <a:fillRect/>
          </a:stretch>
        </p:blipFill>
        <p:spPr bwMode="auto">
          <a:xfrm rot="1036897">
            <a:off x="7568796" y="3721402"/>
            <a:ext cx="3969254" cy="2960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readers of Living Books move from one page to another in a linear way just </a:t>
            </a:r>
            <a:r>
              <a:rPr lang="en-US" dirty="0" smtClean="0"/>
              <a:t>like </a:t>
            </a:r>
            <a:r>
              <a:rPr lang="en-US" dirty="0" smtClean="0"/>
              <a:t>a paper text. </a:t>
            </a:r>
            <a:endParaRPr lang="en-US" dirty="0" smtClean="0"/>
          </a:p>
          <a:p>
            <a:r>
              <a:rPr lang="en-US" dirty="0" smtClean="0"/>
              <a:t>Children </a:t>
            </a:r>
            <a:r>
              <a:rPr lang="en-US" dirty="0" smtClean="0"/>
              <a:t>can also click on </a:t>
            </a:r>
            <a:r>
              <a:rPr lang="en-US" dirty="0" smtClean="0"/>
              <a:t>“hotspots” </a:t>
            </a:r>
            <a:r>
              <a:rPr lang="en-US" dirty="0" smtClean="0"/>
              <a:t>to activate actions </a:t>
            </a:r>
            <a:r>
              <a:rPr lang="en-US" dirty="0" smtClean="0"/>
              <a:t>inside each </a:t>
            </a:r>
            <a:r>
              <a:rPr lang="en-US" dirty="0" smtClean="0"/>
              <a:t>screen.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 of Living 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contain </a:t>
            </a:r>
            <a:r>
              <a:rPr lang="en-US" dirty="0" smtClean="0"/>
              <a:t>animations, a variety of sounds, music and openings for interaction. </a:t>
            </a:r>
          </a:p>
          <a:p>
            <a:r>
              <a:rPr lang="en-US" dirty="0" smtClean="0"/>
              <a:t>provides </a:t>
            </a:r>
            <a:r>
              <a:rPr lang="en-US" dirty="0" smtClean="0"/>
              <a:t>features such as when a child clicks on the words, he can hear it read aloud.</a:t>
            </a:r>
          </a:p>
          <a:p>
            <a:r>
              <a:rPr lang="en-US" dirty="0" smtClean="0"/>
              <a:t>provides good models of English with good </a:t>
            </a:r>
            <a:r>
              <a:rPr lang="en-US" dirty="0" smtClean="0"/>
              <a:t>contextualized </a:t>
            </a:r>
            <a:r>
              <a:rPr lang="en-US" dirty="0" smtClean="0"/>
              <a:t>visual and audio </a:t>
            </a:r>
            <a:r>
              <a:rPr lang="en-US" dirty="0" smtClean="0"/>
              <a:t>support.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Sites that can help literacy for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CBeebies</a:t>
            </a:r>
            <a:r>
              <a:rPr lang="en-US" dirty="0" smtClean="0"/>
              <a:t> Story </a:t>
            </a:r>
            <a:r>
              <a:rPr lang="en-US" dirty="0" err="1" smtClean="0"/>
              <a:t>Circl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has </a:t>
            </a:r>
            <a:r>
              <a:rPr lang="en-US" dirty="0" smtClean="0"/>
              <a:t>a </a:t>
            </a:r>
            <a:r>
              <a:rPr lang="en-US" dirty="0" smtClean="0"/>
              <a:t>range </a:t>
            </a:r>
            <a:r>
              <a:rPr lang="en-US" dirty="0" smtClean="0"/>
              <a:t>of stories on screen, including some written in languages other </a:t>
            </a:r>
            <a:r>
              <a:rPr lang="en-US" dirty="0" smtClean="0"/>
              <a:t>than English</a:t>
            </a:r>
            <a:r>
              <a:rPr lang="en-US" dirty="0" smtClean="0"/>
              <a:t>, but there is no sound  you have to read the stories yourself! </a:t>
            </a:r>
            <a:endParaRPr lang="en-US" dirty="0" smtClean="0"/>
          </a:p>
          <a:p>
            <a:r>
              <a:rPr lang="en-US" dirty="0" err="1" smtClean="0"/>
              <a:t>TheTweenies</a:t>
            </a:r>
            <a:r>
              <a:rPr lang="en-US" dirty="0" smtClean="0"/>
              <a:t> Sing-a-song </a:t>
            </a:r>
            <a:endParaRPr lang="en-US" dirty="0" smtClean="0"/>
          </a:p>
          <a:p>
            <a:pPr lvl="1"/>
            <a:r>
              <a:rPr lang="en-US" dirty="0" smtClean="0"/>
              <a:t>has an alphabetical find-a-song facility 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Nursery rhymes and songs are good for supporting early reading.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Children’s Storybooks Online/ Rosetta Project/ International Children’s </a:t>
            </a:r>
            <a:r>
              <a:rPr lang="en-US" dirty="0" smtClean="0"/>
              <a:t>Digital Books</a:t>
            </a:r>
            <a:endParaRPr lang="en-US" dirty="0" smtClean="0"/>
          </a:p>
          <a:p>
            <a:pPr lvl="1"/>
            <a:r>
              <a:rPr lang="en-US" dirty="0" smtClean="0"/>
              <a:t>Some of </a:t>
            </a:r>
            <a:r>
              <a:rPr lang="en-US" dirty="0" smtClean="0"/>
              <a:t> these </a:t>
            </a:r>
            <a:r>
              <a:rPr lang="en-US" dirty="0" smtClean="0"/>
              <a:t>texts are scanned versions of out of print </a:t>
            </a:r>
            <a:r>
              <a:rPr lang="en-US" dirty="0" smtClean="0"/>
              <a:t>children’s books</a:t>
            </a:r>
            <a:r>
              <a:rPr lang="en-US" dirty="0" smtClean="0"/>
              <a:t>, and </a:t>
            </a:r>
            <a:r>
              <a:rPr lang="en-US" dirty="0" smtClean="0"/>
              <a:t>are occasionally </a:t>
            </a:r>
            <a:r>
              <a:rPr lang="en-US" dirty="0" smtClean="0"/>
              <a:t>very interesting for adults.</a:t>
            </a:r>
            <a:endParaRPr lang="en-US" dirty="0" smtClean="0"/>
          </a:p>
          <a:p>
            <a:r>
              <a:rPr lang="en-US" dirty="0" smtClean="0"/>
              <a:t>Fox in </a:t>
            </a:r>
            <a:r>
              <a:rPr lang="en-US" dirty="0" smtClean="0"/>
              <a:t>Sox</a:t>
            </a:r>
          </a:p>
          <a:p>
            <a:pPr lvl="1"/>
            <a:r>
              <a:rPr lang="en-US" dirty="0" smtClean="0"/>
              <a:t>provides an </a:t>
            </a:r>
            <a:r>
              <a:rPr lang="en-US" dirty="0" smtClean="0"/>
              <a:t>anarchic approach </a:t>
            </a:r>
            <a:r>
              <a:rPr lang="en-US" dirty="0" smtClean="0"/>
              <a:t>to rhyming words, and a range of activities which </a:t>
            </a:r>
            <a:r>
              <a:rPr lang="en-US" dirty="0" smtClean="0"/>
              <a:t>include making </a:t>
            </a:r>
            <a:r>
              <a:rPr lang="en-US" dirty="0" smtClean="0"/>
              <a:t>your own electronic story.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VISUAL LITERACY AND PAINTING WITH</a:t>
            </a:r>
            <a:br>
              <a:rPr lang="en-US" b="1" dirty="0" smtClean="0"/>
            </a:br>
            <a:r>
              <a:rPr lang="en-US" b="1" dirty="0" smtClean="0"/>
              <a:t>TECHNOLOGY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MoMA</a:t>
            </a:r>
            <a:r>
              <a:rPr lang="en-US" b="1" dirty="0" smtClean="0"/>
              <a:t> Art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uses </a:t>
            </a:r>
            <a:r>
              <a:rPr lang="en-US" dirty="0" smtClean="0"/>
              <a:t>simple shapes </a:t>
            </a:r>
            <a:r>
              <a:rPr lang="en-US" dirty="0" smtClean="0"/>
              <a:t>and techniques where children can explore </a:t>
            </a:r>
            <a:r>
              <a:rPr lang="en-US" dirty="0" smtClean="0"/>
              <a:t>color</a:t>
            </a:r>
            <a:r>
              <a:rPr lang="en-US" dirty="0" smtClean="0"/>
              <a:t>, balance and </a:t>
            </a:r>
            <a:r>
              <a:rPr lang="en-US" dirty="0" smtClean="0"/>
              <a:t>shape whilst </a:t>
            </a:r>
            <a:r>
              <a:rPr lang="en-US" dirty="0" smtClean="0"/>
              <a:t>creating a work of art.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designs can be difficult or easy. </a:t>
            </a:r>
            <a:endParaRPr lang="en-US" dirty="0" smtClean="0"/>
          </a:p>
          <a:p>
            <a:r>
              <a:rPr lang="en-US" dirty="0" smtClean="0"/>
              <a:t>Children can explore </a:t>
            </a:r>
            <a:r>
              <a:rPr lang="en-US" dirty="0" smtClean="0"/>
              <a:t>the processes of creating abstract modern art, and they can save </a:t>
            </a:r>
            <a:r>
              <a:rPr lang="en-US" dirty="0" smtClean="0"/>
              <a:t>their final </a:t>
            </a:r>
            <a:r>
              <a:rPr lang="en-US" dirty="0" smtClean="0"/>
              <a:t>creations to print and display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encourages </a:t>
            </a:r>
            <a:r>
              <a:rPr lang="en-US" dirty="0" smtClean="0"/>
              <a:t>group </a:t>
            </a:r>
            <a:r>
              <a:rPr lang="en-US" dirty="0" smtClean="0"/>
              <a:t>collaboration. </a:t>
            </a:r>
            <a:r>
              <a:rPr lang="en-US" dirty="0" smtClean="0"/>
              <a:t>Children can create a surprise drawing together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Art Lab tools allow the user to create creations that mimic techniques </a:t>
            </a:r>
            <a:r>
              <a:rPr lang="en-US" dirty="0" smtClean="0"/>
              <a:t>used by </a:t>
            </a:r>
            <a:r>
              <a:rPr lang="en-US" dirty="0" smtClean="0"/>
              <a:t>the Great Artists and introduce young children to amazing paintings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21st century, many pre-schools are equipped with computers in their classrooms and interactive whiteboards </a:t>
            </a:r>
          </a:p>
          <a:p>
            <a:r>
              <a:rPr lang="en-US" dirty="0" smtClean="0"/>
              <a:t>Children start learning basic usage of ICT such as learning to control a mouse, operate </a:t>
            </a:r>
            <a:r>
              <a:rPr lang="en-US" dirty="0" err="1" smtClean="0"/>
              <a:t>music,videos</a:t>
            </a:r>
            <a:r>
              <a:rPr lang="en-US" dirty="0" smtClean="0"/>
              <a:t> and use simple programmable toys, art software and word processing.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ICT AND THE LEARNING OF MUSIC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“The </a:t>
            </a:r>
            <a:r>
              <a:rPr lang="en-US" dirty="0" smtClean="0">
                <a:solidFill>
                  <a:schemeClr val="tx1"/>
                </a:solidFill>
              </a:rPr>
              <a:t>experience of music including movement and language can enhance aesthetic development</a:t>
            </a:r>
            <a:r>
              <a:rPr lang="en-US" dirty="0" smtClean="0">
                <a:solidFill>
                  <a:schemeClr val="tx1"/>
                </a:solidFill>
              </a:rPr>
              <a:t>.”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Musical Squares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600201"/>
            <a:ext cx="7999571" cy="4525963"/>
          </a:xfrm>
        </p:spPr>
        <p:txBody>
          <a:bodyPr/>
          <a:lstStyle/>
          <a:p>
            <a:r>
              <a:rPr lang="en-US" dirty="0" smtClean="0"/>
              <a:t>It makes it easy for children to </a:t>
            </a:r>
            <a:r>
              <a:rPr lang="en-US" dirty="0" smtClean="0"/>
              <a:t>create music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Music </a:t>
            </a:r>
            <a:r>
              <a:rPr lang="en-US" dirty="0" smtClean="0"/>
              <a:t>can be created with the touch of a finger. </a:t>
            </a:r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 smtClean="0"/>
              <a:t>we need to do is </a:t>
            </a:r>
            <a:r>
              <a:rPr lang="en-US" dirty="0" smtClean="0"/>
              <a:t>tap on </a:t>
            </a:r>
            <a:r>
              <a:rPr lang="en-US" dirty="0" smtClean="0"/>
              <a:t>the squares and make </a:t>
            </a:r>
            <a:r>
              <a:rPr lang="en-US" dirty="0" smtClean="0"/>
              <a:t>music.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39844" t="31333" r="35156" b="19333"/>
          <a:stretch>
            <a:fillRect/>
          </a:stretch>
        </p:blipFill>
        <p:spPr bwMode="auto">
          <a:xfrm>
            <a:off x="8302625" y="990600"/>
            <a:ext cx="3886200" cy="4493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Musical Square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800" dirty="0" smtClean="0"/>
              <a:t>Hours of fun for all ages;</a:t>
            </a:r>
          </a:p>
          <a:p>
            <a:r>
              <a:rPr lang="en-US" sz="4800" dirty="0" smtClean="0"/>
              <a:t>Takes </a:t>
            </a:r>
            <a:r>
              <a:rPr lang="en-US" sz="4800" dirty="0" smtClean="0"/>
              <a:t>less than 30 seconds to learn how to use;</a:t>
            </a:r>
          </a:p>
          <a:p>
            <a:r>
              <a:rPr lang="en-US" sz="4800" dirty="0" smtClean="0"/>
              <a:t>Makes </a:t>
            </a:r>
            <a:r>
              <a:rPr lang="en-US" sz="4800" dirty="0" smtClean="0"/>
              <a:t>use of incredible grand piano sounds; </a:t>
            </a:r>
            <a:endParaRPr lang="en-US" sz="4800" dirty="0" smtClean="0"/>
          </a:p>
          <a:p>
            <a:r>
              <a:rPr lang="en-US" sz="4800" dirty="0" smtClean="0"/>
              <a:t>Uses </a:t>
            </a:r>
            <a:r>
              <a:rPr lang="en-US" sz="4800" dirty="0" smtClean="0"/>
              <a:t>the pentatonic neutral scale for pure, clean sounding music!</a:t>
            </a:r>
          </a:p>
          <a:p>
            <a:endParaRPr lang="en-US" sz="48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 smtClean="0"/>
              <a:t>Technology in the Science Classroom</a:t>
            </a:r>
            <a:endParaRPr lang="en-US" sz="66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ICT applications in science supports teachers by keeping students engaged, by drawing their individual scientific information and experiences.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Important aspects when educators use technology in class for science.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990601"/>
            <a:ext cx="10969943" cy="513556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Some applications allow  children to gather data automatically and instantly display the results</a:t>
            </a:r>
          </a:p>
          <a:p>
            <a:pPr lvl="1"/>
            <a:r>
              <a:rPr lang="en-US" dirty="0" smtClean="0"/>
              <a:t>Children can access instant information and the computer creates a graph from the data provided</a:t>
            </a:r>
          </a:p>
          <a:p>
            <a:pPr lvl="1"/>
            <a:r>
              <a:rPr lang="en-US" dirty="0" smtClean="0"/>
              <a:t>The teacher can then discuss the results gained from the graph patterns and come up with a conclusion with the children.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990601"/>
            <a:ext cx="10969943" cy="51355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Children collect data by observing and unfolding objects, animals and plants in their science research.</a:t>
            </a:r>
          </a:p>
          <a:p>
            <a:pPr lvl="1"/>
            <a:r>
              <a:rPr lang="en-US" dirty="0" smtClean="0"/>
              <a:t>They divide their information into groups and classify differences and similarities. </a:t>
            </a:r>
          </a:p>
          <a:p>
            <a:pPr lvl="1"/>
            <a:r>
              <a:rPr lang="en-US" dirty="0" smtClean="0"/>
              <a:t>Dividing objects is a vital experience for young children and they can use simple computer programs to group images of objects by dragging it around the screen using a mouse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aim of the program as an ICT Integration in science teaching involves: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make science lessons more interesting.</a:t>
            </a:r>
          </a:p>
          <a:p>
            <a:r>
              <a:rPr lang="en-US" dirty="0" smtClean="0"/>
              <a:t>To make science lessons more student-centered.</a:t>
            </a:r>
          </a:p>
          <a:p>
            <a:r>
              <a:rPr lang="en-US" dirty="0" smtClean="0"/>
              <a:t>To help teachers to organize their teaching</a:t>
            </a:r>
          </a:p>
          <a:p>
            <a:r>
              <a:rPr lang="en-US" dirty="0" smtClean="0"/>
              <a:t>To introduce the simple and essential experiments using low cost materials.</a:t>
            </a:r>
          </a:p>
          <a:p>
            <a:r>
              <a:rPr lang="en-US" dirty="0" smtClean="0"/>
              <a:t>To provide the multimedia solution about the experiments which are difficult to perform in class rooms.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1087</Words>
  <Application>Microsoft Office PowerPoint</Application>
  <PresentationFormat>Custom</PresentationFormat>
  <Paragraphs>94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TOPIC 6 INTEGRATING ICT INTO THE CURRICULUM</vt:lpstr>
      <vt:lpstr>Learning Outcomes</vt:lpstr>
      <vt:lpstr>Slide 3</vt:lpstr>
      <vt:lpstr>Technology in the Science Classroom</vt:lpstr>
      <vt:lpstr>Slide 5</vt:lpstr>
      <vt:lpstr>Important aspects when educators use technology in class for science.</vt:lpstr>
      <vt:lpstr>Slide 7</vt:lpstr>
      <vt:lpstr>Slide 8</vt:lpstr>
      <vt:lpstr>The aim of the program as an ICT Integration in science teaching involves:</vt:lpstr>
      <vt:lpstr>Slide 10</vt:lpstr>
      <vt:lpstr>Slide 11</vt:lpstr>
      <vt:lpstr>Benefit of Intel Play QXA Computer Microscope : </vt:lpstr>
      <vt:lpstr>Technology in the Mathematics Classroom</vt:lpstr>
      <vt:lpstr>Examples of ICT tools used in Mathematics</vt:lpstr>
      <vt:lpstr>Slide 15</vt:lpstr>
      <vt:lpstr>Slide 16</vt:lpstr>
      <vt:lpstr>Slide 17</vt:lpstr>
      <vt:lpstr>Slide 18</vt:lpstr>
      <vt:lpstr>Early Literacy and ICT</vt:lpstr>
      <vt:lpstr>Slide 20</vt:lpstr>
      <vt:lpstr>Talking books</vt:lpstr>
      <vt:lpstr>Living books</vt:lpstr>
      <vt:lpstr>Slide 23</vt:lpstr>
      <vt:lpstr>Benefit of Living Books</vt:lpstr>
      <vt:lpstr>Sites that can help literacy for children</vt:lpstr>
      <vt:lpstr>Slide 26</vt:lpstr>
      <vt:lpstr>VISUAL LITERACY AND PAINTING WITH TECHNOLOGY</vt:lpstr>
      <vt:lpstr>MoMA Art Lab</vt:lpstr>
      <vt:lpstr>Slide 29</vt:lpstr>
      <vt:lpstr>ICT AND THE LEARNING OF MUSIC </vt:lpstr>
      <vt:lpstr>Musical Squares</vt:lpstr>
      <vt:lpstr>Benefits Of Musical Square</vt:lpstr>
      <vt:lpstr>Slide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6 INTEGRATING ICT INTO THE CURRICULUM</dc:title>
  <dc:creator>user</dc:creator>
  <cp:lastModifiedBy>user</cp:lastModifiedBy>
  <cp:revision>13</cp:revision>
  <dcterms:created xsi:type="dcterms:W3CDTF">2016-06-08T02:52:30Z</dcterms:created>
  <dcterms:modified xsi:type="dcterms:W3CDTF">2016-06-18T02:58:31Z</dcterms:modified>
</cp:coreProperties>
</file>