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56" r:id="rId3"/>
    <p:sldId id="275" r:id="rId4"/>
    <p:sldId id="276" r:id="rId5"/>
    <p:sldId id="277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274" r:id="rId21"/>
  </p:sldIdLst>
  <p:sldSz cx="12192000" cy="6858000"/>
  <p:notesSz cx="6881495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4660"/>
  </p:normalViewPr>
  <p:slideViewPr>
    <p:cSldViewPr snapToGrid="0">
      <p:cViewPr>
        <p:scale>
          <a:sx n="60" d="100"/>
          <a:sy n="60" d="100"/>
        </p:scale>
        <p:origin x="-2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3B35E-5697-474E-9522-ABAE9FA2E2C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2892E-1264-4B10-9D3B-DEED9841B69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TOPIC 8: ISSUES OF MEDIA &amp; TECHNOLOGY IN EARLY CHILDHOOD EDUCATION</a:t>
            </a:r>
            <a:endParaRPr lang="en-US" sz="4800" dirty="0"/>
          </a:p>
        </p:txBody>
      </p:sp>
      <p:sp>
        <p:nvSpPr>
          <p:cNvPr id="4" name="Subtitle 3"/>
          <p:cNvSpPr/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(7) BUDDING HACKERS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Many tech savvy teenagers find it amusing to be </a:t>
            </a:r>
            <a:r>
              <a:rPr lang="en-US" sz="2400" dirty="0" smtClean="0">
                <a:solidFill>
                  <a:srgbClr val="FF0000"/>
                </a:solidFill>
              </a:rPr>
              <a:t>able to “hack” or interrupt existing network system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February 2000, </a:t>
            </a:r>
            <a:r>
              <a:rPr lang="en-US" sz="2400" dirty="0" smtClean="0">
                <a:solidFill>
                  <a:srgbClr val="FF0000"/>
                </a:solidFill>
              </a:rPr>
              <a:t>online attack </a:t>
            </a:r>
            <a:r>
              <a:rPr lang="en-US" sz="2400" dirty="0" smtClean="0">
                <a:solidFill>
                  <a:schemeClr val="tx1"/>
                </a:solidFill>
              </a:rPr>
              <a:t>which lasted almost 5 days slowing down the Internet by 20% and crashing many of the world’s most popular e-commerce sites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This incident is by a </a:t>
            </a:r>
            <a:r>
              <a:rPr lang="en-US" sz="2400" dirty="0" smtClean="0">
                <a:solidFill>
                  <a:srgbClr val="FF0000"/>
                </a:solidFill>
              </a:rPr>
              <a:t>teen hacker </a:t>
            </a:r>
            <a:r>
              <a:rPr lang="en-US" sz="2400" dirty="0" smtClean="0">
                <a:solidFill>
                  <a:schemeClr val="tx1"/>
                </a:solidFill>
              </a:rPr>
              <a:t>and he was using </a:t>
            </a:r>
            <a:r>
              <a:rPr lang="en-US" sz="2400" dirty="0" smtClean="0">
                <a:solidFill>
                  <a:srgbClr val="FF0000"/>
                </a:solidFill>
              </a:rPr>
              <a:t>only a simple hacking tool </a:t>
            </a:r>
            <a:r>
              <a:rPr lang="en-US" sz="2400" dirty="0" smtClean="0">
                <a:solidFill>
                  <a:schemeClr val="tx1"/>
                </a:solidFill>
              </a:rPr>
              <a:t>download from the Internet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213" y="4840432"/>
            <a:ext cx="2552700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CURRICULUM &amp;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 smtClean="0"/>
              <a:t>Parents </a:t>
            </a:r>
            <a:r>
              <a:rPr lang="en-US" sz="2200" dirty="0" smtClean="0">
                <a:solidFill>
                  <a:srgbClr val="FF0000"/>
                </a:solidFill>
              </a:rPr>
              <a:t>should play the biggest role </a:t>
            </a:r>
            <a:r>
              <a:rPr lang="en-US" sz="2200" dirty="0" smtClean="0"/>
              <a:t>in handling any form of </a:t>
            </a:r>
            <a:r>
              <a:rPr lang="en-US" sz="2200" dirty="0" smtClean="0">
                <a:solidFill>
                  <a:srgbClr val="FF0000"/>
                </a:solidFill>
              </a:rPr>
              <a:t>social problems </a:t>
            </a:r>
            <a:r>
              <a:rPr lang="en-US" sz="2200" dirty="0" smtClean="0"/>
              <a:t>faced by their children and problems resulting from the information revolution should be </a:t>
            </a:r>
            <a:r>
              <a:rPr lang="en-US" sz="2200" dirty="0" smtClean="0">
                <a:solidFill>
                  <a:srgbClr val="FF0000"/>
                </a:solidFill>
              </a:rPr>
              <a:t>no exception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just"/>
            <a:r>
              <a:rPr lang="en-US" sz="2200" dirty="0" smtClean="0"/>
              <a:t>Very common today that parents simply </a:t>
            </a:r>
            <a:r>
              <a:rPr lang="en-US" sz="2200" dirty="0" smtClean="0">
                <a:solidFill>
                  <a:srgbClr val="FF0000"/>
                </a:solidFill>
              </a:rPr>
              <a:t>leave the responsibility </a:t>
            </a:r>
            <a:r>
              <a:rPr lang="en-US" sz="2200" dirty="0" smtClean="0"/>
              <a:t>of overcoming social problems to the education systems, especially when it concerns the use of technology</a:t>
            </a:r>
            <a:endParaRPr lang="en-US" sz="2200" dirty="0" smtClean="0"/>
          </a:p>
          <a:p>
            <a:pPr algn="just"/>
            <a:r>
              <a:rPr lang="en-US" sz="2200" dirty="0" smtClean="0"/>
              <a:t>Parents have the </a:t>
            </a:r>
            <a:r>
              <a:rPr lang="en-US" sz="2200" dirty="0" smtClean="0">
                <a:solidFill>
                  <a:srgbClr val="FF0000"/>
                </a:solidFill>
              </a:rPr>
              <a:t>biggest concerns regarding the negative effects</a:t>
            </a:r>
            <a:r>
              <a:rPr lang="en-US" sz="2200" dirty="0" smtClean="0"/>
              <a:t> brought by the Internet to their children – </a:t>
            </a:r>
            <a:r>
              <a:rPr lang="en-US" sz="2200" dirty="0" smtClean="0">
                <a:solidFill>
                  <a:srgbClr val="FF0000"/>
                </a:solidFill>
              </a:rPr>
              <a:t>yet</a:t>
            </a:r>
            <a:r>
              <a:rPr lang="en-US" sz="2200" dirty="0" smtClean="0"/>
              <a:t> most of them often appear to be </a:t>
            </a:r>
            <a:r>
              <a:rPr lang="en-US" sz="2200" dirty="0" smtClean="0">
                <a:solidFill>
                  <a:srgbClr val="FF0000"/>
                </a:solidFill>
              </a:rPr>
              <a:t>poorly informed </a:t>
            </a:r>
            <a:r>
              <a:rPr lang="en-US" sz="2200" dirty="0" smtClean="0"/>
              <a:t>about their children’s Internet activities</a:t>
            </a:r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CURRICULUM &amp;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 smtClean="0">
                <a:solidFill>
                  <a:srgbClr val="FF0000"/>
                </a:solidFill>
              </a:rPr>
              <a:t>Schools </a:t>
            </a:r>
            <a:r>
              <a:rPr lang="en-US" sz="2200" dirty="0" smtClean="0"/>
              <a:t>must consider </a:t>
            </a:r>
            <a:r>
              <a:rPr lang="en-US" sz="2200" dirty="0" smtClean="0">
                <a:solidFill>
                  <a:srgbClr val="FF0000"/>
                </a:solidFill>
              </a:rPr>
              <a:t>involving parents </a:t>
            </a:r>
            <a:r>
              <a:rPr lang="en-US" sz="2200" dirty="0" smtClean="0"/>
              <a:t>in the students’ </a:t>
            </a:r>
            <a:r>
              <a:rPr lang="en-US" sz="2200" dirty="0" smtClean="0">
                <a:solidFill>
                  <a:srgbClr val="FF0000"/>
                </a:solidFill>
              </a:rPr>
              <a:t>awareness</a:t>
            </a:r>
            <a:r>
              <a:rPr lang="en-US" sz="2200" dirty="0" smtClean="0"/>
              <a:t> programs on the Internet safety and responsibility</a:t>
            </a:r>
            <a:endParaRPr lang="en-US" sz="2200" dirty="0" smtClean="0"/>
          </a:p>
          <a:p>
            <a:pPr algn="just"/>
            <a:r>
              <a:rPr lang="en-US" sz="2200" dirty="0" smtClean="0"/>
              <a:t>While the </a:t>
            </a:r>
            <a:r>
              <a:rPr lang="en-US" sz="2200" dirty="0" smtClean="0">
                <a:solidFill>
                  <a:srgbClr val="FF0000"/>
                </a:solidFill>
              </a:rPr>
              <a:t>curriculum reform</a:t>
            </a:r>
            <a:r>
              <a:rPr lang="en-US" sz="2200" dirty="0" smtClean="0"/>
              <a:t> and technology solution may work at school, there is </a:t>
            </a:r>
            <a:r>
              <a:rPr lang="en-US" sz="2200" dirty="0" smtClean="0">
                <a:solidFill>
                  <a:srgbClr val="FF0000"/>
                </a:solidFill>
              </a:rPr>
              <a:t>no guarantee </a:t>
            </a:r>
            <a:r>
              <a:rPr lang="en-US" sz="2200" dirty="0" smtClean="0"/>
              <a:t>the students will get the </a:t>
            </a:r>
            <a:r>
              <a:rPr lang="en-US" sz="2200" dirty="0" smtClean="0">
                <a:solidFill>
                  <a:srgbClr val="FF0000"/>
                </a:solidFill>
              </a:rPr>
              <a:t>same guidance and protection at home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just"/>
            <a:r>
              <a:rPr lang="en-US" sz="2200" dirty="0" smtClean="0"/>
              <a:t>School still have to </a:t>
            </a:r>
            <a:r>
              <a:rPr lang="en-US" sz="2200" dirty="0" smtClean="0">
                <a:solidFill>
                  <a:srgbClr val="FF0000"/>
                </a:solidFill>
              </a:rPr>
              <a:t>rely on parents </a:t>
            </a:r>
            <a:r>
              <a:rPr lang="en-US" sz="2200" dirty="0" smtClean="0"/>
              <a:t>to continue guiding their children</a:t>
            </a:r>
            <a:endParaRPr lang="en-US" sz="2200" dirty="0" smtClean="0"/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CURRICULUM &amp;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Many reasons that have led </a:t>
            </a:r>
            <a:r>
              <a:rPr lang="en-US" sz="2400" dirty="0" smtClean="0">
                <a:solidFill>
                  <a:srgbClr val="FF0000"/>
                </a:solidFill>
              </a:rPr>
              <a:t>parents to rely on the education system to guide their children </a:t>
            </a:r>
            <a:r>
              <a:rPr lang="en-US" sz="2400" dirty="0" smtClean="0">
                <a:solidFill>
                  <a:schemeClr val="tx1"/>
                </a:solidFill>
              </a:rPr>
              <a:t>in embracing the technology: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Parents are too busy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Parents cannot afford the technology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Parents do not know the technology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(1) PARENTS ARE TOO BUSY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Main reasons </a:t>
            </a:r>
            <a:r>
              <a:rPr lang="en-US" sz="2400" dirty="0" smtClean="0"/>
              <a:t>for any type of social problems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modern world </a:t>
            </a:r>
            <a:r>
              <a:rPr lang="en-US" sz="2400" dirty="0" smtClean="0"/>
              <a:t>has now made the responsibility to make ends </a:t>
            </a:r>
            <a:r>
              <a:rPr lang="en-US" sz="2400" dirty="0" smtClean="0">
                <a:solidFill>
                  <a:srgbClr val="FF0000"/>
                </a:solidFill>
              </a:rPr>
              <a:t>meet priority </a:t>
            </a:r>
            <a:r>
              <a:rPr lang="en-US" sz="2400" dirty="0" smtClean="0"/>
              <a:t>in the households</a:t>
            </a:r>
            <a:endParaRPr lang="en-US" sz="2400" dirty="0" smtClean="0"/>
          </a:p>
          <a:p>
            <a:pPr algn="just"/>
            <a:r>
              <a:rPr lang="en-US" sz="2400" dirty="0" smtClean="0"/>
              <a:t>Parents are </a:t>
            </a:r>
            <a:r>
              <a:rPr lang="en-US" sz="2400" dirty="0" smtClean="0">
                <a:solidFill>
                  <a:srgbClr val="FF0000"/>
                </a:solidFill>
              </a:rPr>
              <a:t>too busy making a living </a:t>
            </a:r>
            <a:r>
              <a:rPr lang="en-US" sz="2400" dirty="0" smtClean="0"/>
              <a:t>to worry about what computers and the Internet can do to their children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917" y="4532587"/>
            <a:ext cx="2620357" cy="173896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(2) PARENTS CANNOT AFFORD THE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Usually the case for families who </a:t>
            </a:r>
            <a:r>
              <a:rPr lang="en-US" sz="2400" dirty="0" smtClean="0">
                <a:solidFill>
                  <a:srgbClr val="FF0000"/>
                </a:solidFill>
              </a:rPr>
              <a:t>cannot afford </a:t>
            </a:r>
            <a:r>
              <a:rPr lang="en-US" sz="2400" dirty="0" smtClean="0">
                <a:solidFill>
                  <a:schemeClr val="tx1"/>
                </a:solidFill>
              </a:rPr>
              <a:t>to have computers and Internet at home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Cannot afford </a:t>
            </a:r>
            <a:r>
              <a:rPr lang="en-US" sz="2400" dirty="0" smtClean="0">
                <a:solidFill>
                  <a:schemeClr val="tx1"/>
                </a:solidFill>
              </a:rPr>
              <a:t>to have computers and Internet connections get their </a:t>
            </a:r>
            <a:r>
              <a:rPr lang="en-US" sz="2400" dirty="0" smtClean="0">
                <a:solidFill>
                  <a:srgbClr val="FF0000"/>
                </a:solidFill>
              </a:rPr>
              <a:t>introduction and access to the Internet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In many researches, there is a </a:t>
            </a:r>
            <a:r>
              <a:rPr lang="en-US" sz="2400" dirty="0" smtClean="0">
                <a:solidFill>
                  <a:srgbClr val="FF0000"/>
                </a:solidFill>
              </a:rPr>
              <a:t>big percentage gap </a:t>
            </a:r>
            <a:r>
              <a:rPr lang="en-US" sz="2400" dirty="0" smtClean="0">
                <a:solidFill>
                  <a:schemeClr val="tx1"/>
                </a:solidFill>
              </a:rPr>
              <a:t>on computer and Internet access availability between families of higher income and those of lower income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school </a:t>
            </a:r>
            <a:r>
              <a:rPr lang="en-US" sz="2400" dirty="0" smtClean="0">
                <a:solidFill>
                  <a:schemeClr val="tx1"/>
                </a:solidFill>
              </a:rPr>
              <a:t>has become the </a:t>
            </a:r>
            <a:r>
              <a:rPr lang="en-US" sz="2400" dirty="0" smtClean="0">
                <a:solidFill>
                  <a:srgbClr val="FF0000"/>
                </a:solidFill>
              </a:rPr>
              <a:t>only place their children can have access to the technology</a:t>
            </a:r>
            <a:r>
              <a:rPr lang="en-US" sz="2400" dirty="0" smtClean="0">
                <a:solidFill>
                  <a:schemeClr val="tx1"/>
                </a:solidFill>
              </a:rPr>
              <a:t>; therefore parents from a “no computer households” have no exposure to the technology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17" y="3197683"/>
            <a:ext cx="2233179" cy="120416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(3) PARENTS DO NOT KNOW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Parents who are </a:t>
            </a:r>
            <a:r>
              <a:rPr lang="en-US" sz="2400" dirty="0" smtClean="0">
                <a:solidFill>
                  <a:srgbClr val="FF0000"/>
                </a:solidFill>
              </a:rPr>
              <a:t>not exposed to computers </a:t>
            </a:r>
            <a:r>
              <a:rPr lang="en-US" sz="2400" dirty="0" smtClean="0">
                <a:solidFill>
                  <a:schemeClr val="tx1"/>
                </a:solidFill>
              </a:rPr>
              <a:t>cannot share the concept of IT with their children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Parents are also </a:t>
            </a:r>
            <a:r>
              <a:rPr lang="en-US" sz="2400" dirty="0" smtClean="0">
                <a:solidFill>
                  <a:srgbClr val="FF0000"/>
                </a:solidFill>
              </a:rPr>
              <a:t>worried and afraid </a:t>
            </a:r>
            <a:r>
              <a:rPr lang="en-US" sz="2400" dirty="0" smtClean="0">
                <a:solidFill>
                  <a:schemeClr val="tx1"/>
                </a:solidFill>
              </a:rPr>
              <a:t>of the negative implications of the technology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Parents feel that they are </a:t>
            </a:r>
            <a:r>
              <a:rPr lang="en-US" sz="2400" dirty="0" smtClean="0">
                <a:solidFill>
                  <a:srgbClr val="FF0000"/>
                </a:solidFill>
              </a:rPr>
              <a:t>not knowledgeable enough to teach </a:t>
            </a:r>
            <a:r>
              <a:rPr lang="en-US" sz="2400" dirty="0" smtClean="0">
                <a:solidFill>
                  <a:schemeClr val="tx1"/>
                </a:solidFill>
              </a:rPr>
              <a:t>their children about IT – they feel that the </a:t>
            </a:r>
            <a:r>
              <a:rPr lang="en-US" sz="2400" dirty="0" smtClean="0">
                <a:solidFill>
                  <a:srgbClr val="FF0000"/>
                </a:solidFill>
              </a:rPr>
              <a:t>children know more than them </a:t>
            </a:r>
            <a:r>
              <a:rPr lang="en-US" sz="2400" dirty="0" smtClean="0">
                <a:solidFill>
                  <a:schemeClr val="tx1"/>
                </a:solidFill>
              </a:rPr>
              <a:t>and fear appearing uninformed before their children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Parents must be </a:t>
            </a:r>
            <a:r>
              <a:rPr lang="en-US" sz="2400" dirty="0" smtClean="0">
                <a:solidFill>
                  <a:srgbClr val="FF0000"/>
                </a:solidFill>
              </a:rPr>
              <a:t>included in forming policies </a:t>
            </a:r>
            <a:r>
              <a:rPr lang="en-US" sz="2400" dirty="0" smtClean="0">
                <a:solidFill>
                  <a:schemeClr val="tx1"/>
                </a:solidFill>
              </a:rPr>
              <a:t>that is governing </a:t>
            </a:r>
            <a:r>
              <a:rPr lang="en-US" sz="2400" dirty="0" smtClean="0">
                <a:solidFill>
                  <a:srgbClr val="FF0000"/>
                </a:solidFill>
              </a:rPr>
              <a:t>computer use </a:t>
            </a:r>
            <a:r>
              <a:rPr lang="en-US" sz="2400" dirty="0" smtClean="0">
                <a:solidFill>
                  <a:schemeClr val="tx1"/>
                </a:solidFill>
              </a:rPr>
              <a:t>at school and home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Teachers and parents must </a:t>
            </a:r>
            <a:r>
              <a:rPr lang="en-US" sz="2400" dirty="0" smtClean="0">
                <a:solidFill>
                  <a:srgbClr val="FF0000"/>
                </a:solidFill>
              </a:rPr>
              <a:t>get together </a:t>
            </a:r>
            <a:r>
              <a:rPr lang="en-US" sz="2400" dirty="0" smtClean="0">
                <a:solidFill>
                  <a:schemeClr val="tx1"/>
                </a:solidFill>
              </a:rPr>
              <a:t>to draw guidelines and rules of the children’s Internet use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149" y="2569152"/>
            <a:ext cx="1781175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GOVERNMENT &amp; PUBLIC INVOLVEMENT IN HELPING THE EDUCATION SYSTEM ADDRESSING THE 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Many researchers and literatures encourage for an educational response to the needs of </a:t>
            </a:r>
            <a:r>
              <a:rPr lang="en-US" sz="2000" dirty="0" smtClean="0">
                <a:solidFill>
                  <a:srgbClr val="FF0000"/>
                </a:solidFill>
              </a:rPr>
              <a:t>addressing the social and ethical problems </a:t>
            </a:r>
            <a:r>
              <a:rPr lang="en-US" sz="2000" dirty="0" smtClean="0"/>
              <a:t>brought by the Internet</a:t>
            </a:r>
            <a:endParaRPr lang="en-US" sz="2000" dirty="0" smtClean="0"/>
          </a:p>
          <a:p>
            <a:pPr algn="just"/>
            <a:r>
              <a:rPr lang="en-US" sz="2000" dirty="0" smtClean="0"/>
              <a:t>Young people are more </a:t>
            </a:r>
            <a:r>
              <a:rPr lang="en-US" sz="2000" dirty="0" smtClean="0">
                <a:solidFill>
                  <a:srgbClr val="FF0000"/>
                </a:solidFill>
              </a:rPr>
              <a:t>prone to engage </a:t>
            </a:r>
            <a:r>
              <a:rPr lang="en-US" sz="2000" dirty="0" smtClean="0"/>
              <a:t>themselves in </a:t>
            </a:r>
            <a:r>
              <a:rPr lang="en-US" sz="2000" dirty="0" smtClean="0">
                <a:solidFill>
                  <a:srgbClr val="FF0000"/>
                </a:solidFill>
              </a:rPr>
              <a:t>irresponsible Internet activities</a:t>
            </a:r>
            <a:r>
              <a:rPr lang="en-US" sz="2000" dirty="0" smtClean="0"/>
              <a:t>, therefore education system have a </a:t>
            </a:r>
            <a:r>
              <a:rPr lang="en-US" sz="2000" dirty="0" smtClean="0">
                <a:solidFill>
                  <a:srgbClr val="FF0000"/>
                </a:solidFill>
              </a:rPr>
              <a:t>duty to educate </a:t>
            </a:r>
            <a:r>
              <a:rPr lang="en-US" sz="2000" dirty="0" smtClean="0"/>
              <a:t>the students about their responsibilities as cybercitizens</a:t>
            </a:r>
            <a:endParaRPr lang="en-US" sz="2000" dirty="0" smtClean="0"/>
          </a:p>
          <a:p>
            <a:pPr algn="just"/>
            <a:r>
              <a:rPr lang="en-US" sz="2000" dirty="0" smtClean="0"/>
              <a:t>The time has come for </a:t>
            </a:r>
            <a:r>
              <a:rPr lang="en-US" sz="2000" dirty="0" smtClean="0">
                <a:solidFill>
                  <a:srgbClr val="FF0000"/>
                </a:solidFill>
              </a:rPr>
              <a:t>education system to adopt strict technology policies </a:t>
            </a:r>
            <a:r>
              <a:rPr lang="en-US" sz="2000" dirty="0" smtClean="0"/>
              <a:t>which minimized the harmful effects to the young</a:t>
            </a:r>
            <a:endParaRPr lang="en-US" sz="2000" dirty="0" smtClean="0"/>
          </a:p>
          <a:p>
            <a:pPr algn="just"/>
            <a:r>
              <a:rPr lang="en-US" sz="2000" dirty="0" smtClean="0"/>
              <a:t>It is vital that education system is adaptable and it is important that educators </a:t>
            </a:r>
            <a:r>
              <a:rPr lang="en-US" sz="2000" dirty="0" smtClean="0">
                <a:solidFill>
                  <a:srgbClr val="FF0000"/>
                </a:solidFill>
              </a:rPr>
              <a:t>review their traditional educational practices to accommodate the society’s technological changes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GOVERNMENT &amp; PUBLIC INVOLVEMENT IN HELPING THE EDUCATION SYSTEM ADDRESSING THE 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 smtClean="0"/>
              <a:t>The governments and the public have steadily </a:t>
            </a:r>
            <a:r>
              <a:rPr lang="en-US" sz="2200" dirty="0" smtClean="0">
                <a:solidFill>
                  <a:srgbClr val="FF0000"/>
                </a:solidFill>
              </a:rPr>
              <a:t>acknowledged the possible dangers </a:t>
            </a:r>
            <a:r>
              <a:rPr lang="en-US" sz="2200" dirty="0" smtClean="0"/>
              <a:t>the Internet may have on the young</a:t>
            </a:r>
            <a:endParaRPr lang="en-US" sz="2200" dirty="0" smtClean="0"/>
          </a:p>
          <a:p>
            <a:pPr algn="just"/>
            <a:r>
              <a:rPr lang="en-US" sz="2200" dirty="0" smtClean="0"/>
              <a:t>There are also contributions from </a:t>
            </a:r>
            <a:r>
              <a:rPr lang="en-US" sz="2200" dirty="0" smtClean="0">
                <a:solidFill>
                  <a:srgbClr val="FF0000"/>
                </a:solidFill>
              </a:rPr>
              <a:t>non-profit organizations </a:t>
            </a:r>
            <a:r>
              <a:rPr lang="en-US" sz="2200" dirty="0" smtClean="0"/>
              <a:t>to help </a:t>
            </a:r>
            <a:r>
              <a:rPr lang="en-US" sz="2200" dirty="0" smtClean="0">
                <a:solidFill>
                  <a:srgbClr val="FF0000"/>
                </a:solidFill>
              </a:rPr>
              <a:t>educate children </a:t>
            </a:r>
            <a:r>
              <a:rPr lang="en-US" sz="2200" dirty="0" smtClean="0"/>
              <a:t>on Internet safety and responsibilities</a:t>
            </a:r>
            <a:endParaRPr lang="en-US" sz="2200" dirty="0" smtClean="0"/>
          </a:p>
          <a:p>
            <a:pPr algn="just"/>
            <a:r>
              <a:rPr lang="en-US" sz="2200" dirty="0" smtClean="0"/>
              <a:t>The </a:t>
            </a:r>
            <a:r>
              <a:rPr lang="en-US" sz="2200" dirty="0" smtClean="0">
                <a:solidFill>
                  <a:srgbClr val="FF0000"/>
                </a:solidFill>
              </a:rPr>
              <a:t>IT industries </a:t>
            </a:r>
            <a:r>
              <a:rPr lang="en-US" sz="2200" dirty="0" smtClean="0"/>
              <a:t>have also contributed through the research and development of technological solutions – filtering programs such as </a:t>
            </a:r>
            <a:r>
              <a:rPr lang="en-US" sz="2200" dirty="0" err="1" smtClean="0">
                <a:solidFill>
                  <a:srgbClr val="FF0000"/>
                </a:solidFill>
              </a:rPr>
              <a:t>NetNanny</a:t>
            </a:r>
            <a:r>
              <a:rPr lang="en-US" sz="2200" dirty="0" smtClean="0">
                <a:solidFill>
                  <a:srgbClr val="FF0000"/>
                </a:solidFill>
              </a:rPr>
              <a:t> and </a:t>
            </a:r>
            <a:r>
              <a:rPr lang="en-US" sz="2200" dirty="0" err="1" smtClean="0">
                <a:solidFill>
                  <a:srgbClr val="FF0000"/>
                </a:solidFill>
              </a:rPr>
              <a:t>CyberPatrol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as well as other auditing and </a:t>
            </a:r>
            <a:r>
              <a:rPr lang="en-US" sz="2200" dirty="0" smtClean="0">
                <a:solidFill>
                  <a:srgbClr val="FF0000"/>
                </a:solidFill>
              </a:rPr>
              <a:t>monitoring tools </a:t>
            </a:r>
            <a:r>
              <a:rPr lang="en-US" sz="2200" dirty="0" smtClean="0"/>
              <a:t>which are widely used at </a:t>
            </a:r>
            <a:r>
              <a:rPr lang="en-US" sz="2200" dirty="0" smtClean="0">
                <a:solidFill>
                  <a:srgbClr val="FF0000"/>
                </a:solidFill>
              </a:rPr>
              <a:t>schools</a:t>
            </a:r>
            <a:r>
              <a:rPr lang="en-US" sz="2200" dirty="0" smtClean="0"/>
              <a:t> as well as </a:t>
            </a:r>
            <a:r>
              <a:rPr lang="en-US" sz="2200" dirty="0" smtClean="0">
                <a:solidFill>
                  <a:srgbClr val="FF0000"/>
                </a:solidFill>
              </a:rPr>
              <a:t>homes to block access to undesirable sites and monitor students’ Internet activities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9290" y="2015067"/>
            <a:ext cx="8596668" cy="1826581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Information technology was </a:t>
            </a:r>
            <a:r>
              <a:rPr lang="en-US" sz="2200" dirty="0" smtClean="0">
                <a:solidFill>
                  <a:srgbClr val="FF0000"/>
                </a:solidFill>
              </a:rPr>
              <a:t>introduced</a:t>
            </a:r>
            <a:r>
              <a:rPr lang="en-US" sz="2200" dirty="0" smtClean="0"/>
              <a:t> as schools for the purpose of </a:t>
            </a:r>
            <a:r>
              <a:rPr lang="en-US" sz="2200" dirty="0" smtClean="0">
                <a:solidFill>
                  <a:srgbClr val="FF0000"/>
                </a:solidFill>
              </a:rPr>
              <a:t>assisting with teaching and learning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just"/>
            <a:r>
              <a:rPr lang="en-US" sz="2200" dirty="0" smtClean="0"/>
              <a:t>The Internet, has become a popular </a:t>
            </a:r>
            <a:r>
              <a:rPr lang="en-US" sz="2200" dirty="0" smtClean="0">
                <a:solidFill>
                  <a:srgbClr val="FF0000"/>
                </a:solidFill>
              </a:rPr>
              <a:t>educational tool </a:t>
            </a:r>
            <a:r>
              <a:rPr lang="en-US" sz="2200" dirty="0" smtClean="0"/>
              <a:t>among educators and learners for its versatility</a:t>
            </a:r>
            <a:endParaRPr lang="en-US" sz="2200" dirty="0" smtClean="0"/>
          </a:p>
          <a:p>
            <a:pPr algn="just"/>
            <a:r>
              <a:rPr lang="en-US" sz="2200" dirty="0" smtClean="0"/>
              <a:t>Internet related activities have made a place in the </a:t>
            </a:r>
            <a:r>
              <a:rPr lang="en-US" sz="2200" dirty="0" smtClean="0">
                <a:solidFill>
                  <a:srgbClr val="FF0000"/>
                </a:solidFill>
              </a:rPr>
              <a:t>teenagers hobby lists and students</a:t>
            </a:r>
            <a:r>
              <a:rPr lang="en-US" sz="2200" dirty="0" smtClean="0"/>
              <a:t> have increasingly becoming adept at utilizing the Internet’s many interesting features – </a:t>
            </a:r>
            <a:r>
              <a:rPr lang="en-US" sz="2200" dirty="0" smtClean="0">
                <a:solidFill>
                  <a:srgbClr val="FF0000"/>
                </a:solidFill>
              </a:rPr>
              <a:t>electronic mail, chat, online gaming, web browsing and many more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just"/>
            <a:r>
              <a:rPr lang="en-US" sz="2200" dirty="0" smtClean="0"/>
              <a:t>The </a:t>
            </a:r>
            <a:r>
              <a:rPr lang="en-US" sz="2200" dirty="0" smtClean="0">
                <a:solidFill>
                  <a:srgbClr val="FF0000"/>
                </a:solidFill>
              </a:rPr>
              <a:t>pros and cons </a:t>
            </a:r>
            <a:r>
              <a:rPr lang="en-US" sz="2200" dirty="0" smtClean="0"/>
              <a:t>of the Internet are widely discussed and have become one of the most debated topics in the education system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953" y="3124632"/>
            <a:ext cx="2428875" cy="18764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rabicParenR"/>
            </a:pPr>
            <a:r>
              <a:rPr lang="en-US" sz="2400" dirty="0" smtClean="0"/>
              <a:t>Internet addiction</a:t>
            </a:r>
            <a:endParaRPr lang="en-US" sz="2400" dirty="0" smtClean="0"/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Bad influence from online correspondence</a:t>
            </a:r>
            <a:endParaRPr lang="en-US" sz="2400" dirty="0" smtClean="0"/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Bad influence through illegal, immoral, criminal and other inappropriate contents</a:t>
            </a:r>
            <a:endParaRPr lang="en-US" sz="2400" dirty="0" smtClean="0"/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Lack of face-to-face social interaction</a:t>
            </a:r>
            <a:endParaRPr lang="en-US" sz="2400" dirty="0" smtClean="0"/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Facilitation of deception</a:t>
            </a:r>
            <a:endParaRPr lang="en-US" sz="2400" dirty="0" smtClean="0"/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Plagiarism</a:t>
            </a:r>
            <a:endParaRPr lang="en-US" sz="2400" dirty="0" smtClean="0"/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Budding hackers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828" y="275229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(1) INTERNET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People become </a:t>
            </a:r>
            <a:r>
              <a:rPr lang="en-US" sz="2400" dirty="0" smtClean="0">
                <a:solidFill>
                  <a:srgbClr val="FF0000"/>
                </a:solidFill>
              </a:rPr>
              <a:t>addicted</a:t>
            </a:r>
            <a:r>
              <a:rPr lang="en-US" sz="2400" dirty="0" smtClean="0"/>
              <a:t> to the Internet when they have </a:t>
            </a:r>
            <a:r>
              <a:rPr lang="en-US" sz="2400" dirty="0" smtClean="0">
                <a:solidFill>
                  <a:srgbClr val="FF0000"/>
                </a:solidFill>
              </a:rPr>
              <a:t>dissociated </a:t>
            </a:r>
            <a:r>
              <a:rPr lang="en-US" sz="2400" dirty="0" smtClean="0"/>
              <a:t>it </a:t>
            </a:r>
            <a:r>
              <a:rPr lang="en-US" sz="2400" dirty="0" smtClean="0">
                <a:solidFill>
                  <a:srgbClr val="FF0000"/>
                </a:solidFill>
              </a:rPr>
              <a:t>from</a:t>
            </a:r>
            <a:r>
              <a:rPr lang="en-US" sz="2400" dirty="0" smtClean="0"/>
              <a:t> their </a:t>
            </a:r>
            <a:r>
              <a:rPr lang="en-US" sz="2400" dirty="0" smtClean="0">
                <a:solidFill>
                  <a:srgbClr val="FF0000"/>
                </a:solidFill>
              </a:rPr>
              <a:t>face-to-face life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This phenomenon is very common among the </a:t>
            </a:r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en-US" sz="2400" dirty="0" err="1" smtClean="0">
                <a:solidFill>
                  <a:srgbClr val="FF0000"/>
                </a:solidFill>
              </a:rPr>
              <a:t>netizens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Many Internet users have experiences </a:t>
            </a:r>
            <a:r>
              <a:rPr lang="en-US" sz="2400" dirty="0" smtClean="0">
                <a:solidFill>
                  <a:srgbClr val="FF0000"/>
                </a:solidFill>
              </a:rPr>
              <a:t>drastic lifestyles changes</a:t>
            </a:r>
            <a:r>
              <a:rPr lang="en-US" sz="2400" dirty="0" smtClean="0"/>
              <a:t> in order to spend more time online which can be detrimental for young generations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636" y="4404793"/>
            <a:ext cx="3203863" cy="23228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(2) BAD INFLUENCE FROM ONLINE 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It has become concern that young generations are </a:t>
            </a:r>
            <a:r>
              <a:rPr lang="en-US" sz="2400" dirty="0" smtClean="0">
                <a:solidFill>
                  <a:srgbClr val="FF0000"/>
                </a:solidFill>
              </a:rPr>
              <a:t>exposed to destructive ideas </a:t>
            </a:r>
            <a:r>
              <a:rPr lang="en-US" sz="2400" dirty="0" smtClean="0"/>
              <a:t>through online communication</a:t>
            </a:r>
            <a:endParaRPr lang="en-US" sz="2400" dirty="0" smtClean="0"/>
          </a:p>
          <a:p>
            <a:pPr algn="just"/>
            <a:r>
              <a:rPr lang="en-US" sz="2400" dirty="0" smtClean="0"/>
              <a:t>Terrifying possibility for the young </a:t>
            </a:r>
            <a:r>
              <a:rPr lang="en-US" sz="2400" dirty="0" smtClean="0">
                <a:solidFill>
                  <a:srgbClr val="FF0000"/>
                </a:solidFill>
              </a:rPr>
              <a:t>befriending the wrong </a:t>
            </a:r>
            <a:r>
              <a:rPr lang="en-US" sz="2400" dirty="0" smtClean="0"/>
              <a:t>people through the Internet</a:t>
            </a:r>
            <a:endParaRPr lang="en-US" sz="2400" dirty="0" smtClean="0"/>
          </a:p>
          <a:p>
            <a:pPr algn="just"/>
            <a:r>
              <a:rPr lang="en-US" sz="2400" dirty="0" smtClean="0"/>
              <a:t>“If you are concerned about your child joining the wrong social group at school, imagine the entire world of 400 million users having access to the curious mind of your child?”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975" y="2533216"/>
            <a:ext cx="2152650" cy="2124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(3) BAD INFLUENCE THROUGH ILLEGAL, IMMORAL, CRIMINAL AND OTHER INAPPROPRIARE CONTENTS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Being such an </a:t>
            </a:r>
            <a:r>
              <a:rPr lang="en-US" sz="2400" dirty="0" smtClean="0">
                <a:solidFill>
                  <a:srgbClr val="FF0000"/>
                </a:solidFill>
              </a:rPr>
              <a:t>open and hard to control system</a:t>
            </a:r>
            <a:r>
              <a:rPr lang="en-US" sz="2400" dirty="0" smtClean="0"/>
              <a:t>, it is </a:t>
            </a:r>
            <a:r>
              <a:rPr lang="en-US" sz="2400" dirty="0" smtClean="0">
                <a:solidFill>
                  <a:srgbClr val="FF0000"/>
                </a:solidFill>
              </a:rPr>
              <a:t>easy </a:t>
            </a:r>
            <a:r>
              <a:rPr lang="en-US" sz="2400" dirty="0" smtClean="0"/>
              <a:t>for anybody including youngsters to </a:t>
            </a:r>
            <a:r>
              <a:rPr lang="en-US" sz="2400" dirty="0" smtClean="0">
                <a:solidFill>
                  <a:srgbClr val="FF0000"/>
                </a:solidFill>
              </a:rPr>
              <a:t>access </a:t>
            </a:r>
            <a:r>
              <a:rPr lang="en-US" sz="2400" dirty="0" smtClean="0"/>
              <a:t>these materials</a:t>
            </a:r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Inappropriate content </a:t>
            </a:r>
            <a:r>
              <a:rPr lang="en-US" sz="2400" dirty="0" smtClean="0"/>
              <a:t>– variety of information resources available on the Internet that </a:t>
            </a:r>
            <a:r>
              <a:rPr lang="en-US" sz="2400" dirty="0" smtClean="0">
                <a:solidFill>
                  <a:srgbClr val="FF0000"/>
                </a:solidFill>
              </a:rPr>
              <a:t>parents likely do not </a:t>
            </a:r>
            <a:r>
              <a:rPr lang="en-US" sz="2400" dirty="0" smtClean="0"/>
              <a:t>want their children looking at for the </a:t>
            </a:r>
            <a:r>
              <a:rPr lang="en-US" sz="2400" dirty="0" smtClean="0">
                <a:solidFill>
                  <a:srgbClr val="FF0000"/>
                </a:solidFill>
              </a:rPr>
              <a:t>fear of the psychological effects </a:t>
            </a:r>
            <a:r>
              <a:rPr lang="en-US" sz="2400" dirty="0" smtClean="0"/>
              <a:t>by viewing this material repeatedly</a:t>
            </a:r>
            <a:endParaRPr lang="en-US" sz="2400" dirty="0" smtClean="0"/>
          </a:p>
          <a:p>
            <a:pPr algn="just"/>
            <a:r>
              <a:rPr lang="en-US" sz="2400" dirty="0" smtClean="0"/>
              <a:t>Internet has been </a:t>
            </a:r>
            <a:r>
              <a:rPr lang="en-US" sz="2400" dirty="0" smtClean="0">
                <a:solidFill>
                  <a:srgbClr val="FF0000"/>
                </a:solidFill>
              </a:rPr>
              <a:t>praised for making news and educational materials </a:t>
            </a:r>
            <a:r>
              <a:rPr lang="en-US" sz="2400" dirty="0" smtClean="0"/>
              <a:t>but also </a:t>
            </a:r>
            <a:r>
              <a:rPr lang="en-US" sz="2400" dirty="0" smtClean="0">
                <a:solidFill>
                  <a:srgbClr val="FF0000"/>
                </a:solidFill>
              </a:rPr>
              <a:t>criticized for pornography, hate speech, defamatory statements </a:t>
            </a:r>
            <a:r>
              <a:rPr lang="en-US" sz="2400" dirty="0" smtClean="0"/>
              <a:t>and other materials that may find undesirable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346" y="273151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(4) LACK OF FACE-TO-FACE SOCIAL INTERACTION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Online communication is seen as </a:t>
            </a:r>
            <a:r>
              <a:rPr lang="en-US" sz="2400" dirty="0" smtClean="0">
                <a:solidFill>
                  <a:srgbClr val="FF0000"/>
                </a:solidFill>
              </a:rPr>
              <a:t>detrimental to social skill development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lack of social cues</a:t>
            </a:r>
            <a:r>
              <a:rPr lang="en-US" sz="2400" dirty="0" smtClean="0"/>
              <a:t>, inadequately supplemented by devices like emoticons, demands a level of complexity and care in communicative approach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737" y="3028950"/>
            <a:ext cx="22860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(5) FACILITATION OF DECEPTION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Anonymity makes people feel </a:t>
            </a:r>
            <a:r>
              <a:rPr lang="en-US" sz="2400" dirty="0" smtClean="0">
                <a:solidFill>
                  <a:srgbClr val="FF0000"/>
                </a:solidFill>
              </a:rPr>
              <a:t>lees vulnerable </a:t>
            </a:r>
            <a:r>
              <a:rPr lang="en-US" sz="2400" dirty="0" smtClean="0"/>
              <a:t>about opening up</a:t>
            </a:r>
            <a:endParaRPr lang="en-US" sz="2400" dirty="0" smtClean="0"/>
          </a:p>
          <a:p>
            <a:pPr algn="just"/>
            <a:r>
              <a:rPr lang="en-US" sz="2400" dirty="0" smtClean="0"/>
              <a:t>The freedom of speech is exploited to the fullest as people can choose </a:t>
            </a:r>
            <a:r>
              <a:rPr lang="en-US" sz="2400" dirty="0" smtClean="0">
                <a:solidFill>
                  <a:srgbClr val="FF0000"/>
                </a:solidFill>
              </a:rPr>
              <a:t>not to reveal their identities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When acting out hostile feelings, the anonymous </a:t>
            </a:r>
            <a:r>
              <a:rPr lang="en-US" sz="2400" dirty="0" smtClean="0">
                <a:solidFill>
                  <a:srgbClr val="FF0000"/>
                </a:solidFill>
              </a:rPr>
              <a:t>does not have to take responsibility </a:t>
            </a:r>
            <a:r>
              <a:rPr lang="en-US" sz="2400" dirty="0" smtClean="0"/>
              <a:t>for those actions</a:t>
            </a:r>
            <a:endParaRPr lang="en-US" sz="2400" dirty="0" smtClean="0"/>
          </a:p>
          <a:p>
            <a:pPr algn="just"/>
            <a:r>
              <a:rPr lang="en-US" sz="2400" dirty="0" smtClean="0"/>
              <a:t>People might even convince themselves that those behaviors </a:t>
            </a:r>
            <a:r>
              <a:rPr lang="en-US" sz="2400" dirty="0" smtClean="0">
                <a:solidFill>
                  <a:srgbClr val="FF0000"/>
                </a:solidFill>
              </a:rPr>
              <a:t>“aren’t me at all”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160" y="2894300"/>
            <a:ext cx="24860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(6) PLAGIARISM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abundance of knowledge in the Internet has led to an increased number of </a:t>
            </a:r>
            <a:r>
              <a:rPr lang="en-US" sz="2400" dirty="0" smtClean="0">
                <a:solidFill>
                  <a:srgbClr val="FF0000"/>
                </a:solidFill>
              </a:rPr>
              <a:t>“web cheaters” among students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Students can be tempted to simply implement a </a:t>
            </a:r>
            <a:r>
              <a:rPr lang="en-US" sz="2400" dirty="0" smtClean="0">
                <a:solidFill>
                  <a:srgbClr val="FF0000"/>
                </a:solidFill>
              </a:rPr>
              <a:t>“cut, paste and excel” </a:t>
            </a:r>
            <a:r>
              <a:rPr lang="en-US" sz="2400" dirty="0" smtClean="0">
                <a:solidFill>
                  <a:schemeClr val="tx1"/>
                </a:solidFill>
              </a:rPr>
              <a:t>method for their assignments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wealth of knowledge the Internet provides </a:t>
            </a:r>
            <a:r>
              <a:rPr lang="en-US" sz="2400" dirty="0" smtClean="0">
                <a:solidFill>
                  <a:srgbClr val="FF0000"/>
                </a:solidFill>
              </a:rPr>
              <a:t>can only make it easier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664" y="4546828"/>
            <a:ext cx="3096057" cy="21522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7468</Words>
  <Application>WPS Presentation</Application>
  <PresentationFormat>Custom</PresentationFormat>
  <Paragraphs>118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Arial</vt:lpstr>
      <vt:lpstr>SimSun</vt:lpstr>
      <vt:lpstr>Wingdings</vt:lpstr>
      <vt:lpstr>Wingdings 3</vt:lpstr>
      <vt:lpstr>Arial</vt:lpstr>
      <vt:lpstr>Tempus Sans ITC</vt:lpstr>
      <vt:lpstr>Trebuchet MS</vt:lpstr>
      <vt:lpstr>DriftType</vt:lpstr>
      <vt:lpstr>Microsoft YaHei</vt:lpstr>
      <vt:lpstr>Arial Unicode MS</vt:lpstr>
      <vt:lpstr>Calibri</vt:lpstr>
      <vt:lpstr>Symbol</vt:lpstr>
      <vt:lpstr>Facet</vt:lpstr>
      <vt:lpstr>TOPIC 8: ISSUES OF MEDIA &amp; TECHNOLOGY IN EARLY CHILDHOOD EDUCATION</vt:lpstr>
      <vt:lpstr>INTRODUCTION</vt:lpstr>
      <vt:lpstr>ISSUES</vt:lpstr>
      <vt:lpstr>(1) INTERNET ADDICTION</vt:lpstr>
      <vt:lpstr>(2) BAD INFLUENCE FROM ONLINE CORRESPONDENCE</vt:lpstr>
      <vt:lpstr>(3) BAD INFLUENCE THROUGH ILLEGAL, IMMORAL, CRIMINAL AND OTHER INAPPROPRIARE CONTENTS</vt:lpstr>
      <vt:lpstr>(4) LACK OF FACE-TO-FACE SOCIAL INTERACTION</vt:lpstr>
      <vt:lpstr>(5) FACILITATION OF DECEPTION</vt:lpstr>
      <vt:lpstr>(6) PLAGIARISM</vt:lpstr>
      <vt:lpstr>(7) BUDDING HACKERS</vt:lpstr>
      <vt:lpstr>CURRICULUM &amp; PARENTS</vt:lpstr>
      <vt:lpstr>CURRICULUM &amp; PARENTS</vt:lpstr>
      <vt:lpstr>CURRICULUM &amp; PARENTS</vt:lpstr>
      <vt:lpstr>(1) PARENTS ARE TOO BUSY</vt:lpstr>
      <vt:lpstr>(2) PARENTS CANNOT AFFORD THE TECHNOLOGY</vt:lpstr>
      <vt:lpstr>(3) PARENTS DO NOT KNOW TECHNOLOGY</vt:lpstr>
      <vt:lpstr>GOVERNMENT &amp; PUBLIC INVOLVEMENT IN HELPING THE EDUCATION SYSTEM ADDRESSING THE ISSUES</vt:lpstr>
      <vt:lpstr>GOVERNMENT &amp; PUBLIC INVOLVEMENT IN HELPING THE EDUCATION SYSTEM ADDRESSING THE ISSUES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FOR EARLY CHILDHOOD EDUCATION</dc:title>
  <dc:creator>Nik Evina Binti Nik Roseli</dc:creator>
  <cp:lastModifiedBy>1</cp:lastModifiedBy>
  <cp:revision>140</cp:revision>
  <dcterms:created xsi:type="dcterms:W3CDTF">2014-07-03T06:01:00Z</dcterms:created>
  <dcterms:modified xsi:type="dcterms:W3CDTF">2018-10-17T13:13:36Z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