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  <p:sldId id="275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sr-Latn-RS"/>
    </a:defPPr>
    <a:lvl1pPr marL="0" lvl="0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anose="020F0502020204030204" pitchFamily="34" charset="0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anose="020F0502020204030204" pitchFamily="34" charset="0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anose="020F0502020204030204" pitchFamily="34" charset="0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anose="020F0502020204030204" pitchFamily="34" charset="0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anose="020F0502020204030204" pitchFamily="34" charset="0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anose="020F0502020204030204" pitchFamily="34" charset="0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anose="020F0502020204030204" pitchFamily="34" charset="0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anose="020F0502020204030204" pitchFamily="34" charset="0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anose="020F050202020403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/>
    <p:restoredTop sz="94660"/>
  </p:normalViewPr>
  <p:slideViewPr>
    <p:cSldViewPr>
      <p:cViewPr varScale="1">
        <p:scale>
          <a:sx n="78" d="100"/>
          <a:sy n="78" d="100"/>
        </p:scale>
        <p:origin x="-9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46449"/>
            <a:ext cx="7772400" cy="1470025"/>
          </a:xfrm>
        </p:spPr>
        <p:txBody>
          <a:bodyPr>
            <a:no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7032"/>
            <a:ext cx="6400800" cy="504056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s-Latn-B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s-Latn-BA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s-Latn-BA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bs-Latn-BA" altLang="zh-CN" sz="1200" dirty="0">
                <a:solidFill>
                  <a:srgbClr val="595959"/>
                </a:solidFill>
                <a:ea typeface="SimSun" panose="02010600030101010101" pitchFamily="2" charset="-122"/>
              </a:rPr>
              <a:pPr lvl="0" algn="r" eaLnBrk="1" hangingPunct="1"/>
              <a:t>‹#›</a:t>
            </a:fld>
            <a:endParaRPr lang="bs-Latn-BA" altLang="zh-CN" sz="1200" dirty="0">
              <a:solidFill>
                <a:srgbClr val="595959"/>
              </a:solidFill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s-Latn-BA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s-Latn-BA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bs-Latn-BA" altLang="zh-CN" sz="1200" dirty="0">
                <a:solidFill>
                  <a:srgbClr val="595959"/>
                </a:solidFill>
                <a:ea typeface="SimSun" panose="02010600030101010101" pitchFamily="2" charset="-122"/>
              </a:rPr>
              <a:pPr lvl="0" algn="r" eaLnBrk="1" hangingPunct="1"/>
              <a:t>‹#›</a:t>
            </a:fld>
            <a:endParaRPr lang="bs-Latn-BA" altLang="zh-CN" sz="1200" dirty="0">
              <a:solidFill>
                <a:srgbClr val="595959"/>
              </a:solidFill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s-Latn-BA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s-Latn-BA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bs-Latn-BA" altLang="zh-CN" sz="1200" dirty="0">
                <a:solidFill>
                  <a:srgbClr val="595959"/>
                </a:solidFill>
                <a:ea typeface="SimSun" panose="02010600030101010101" pitchFamily="2" charset="-122"/>
              </a:rPr>
              <a:pPr lvl="0" algn="r" eaLnBrk="1" hangingPunct="1"/>
              <a:t>‹#›</a:t>
            </a:fld>
            <a:endParaRPr lang="bs-Latn-BA" altLang="zh-CN" sz="1200" dirty="0">
              <a:solidFill>
                <a:srgbClr val="595959"/>
              </a:solidFill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Lucida Handwriting" pitchFamily="66" charset="0"/>
                <a:cs typeface="Microsoft New Tai Lue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defRPr>
            </a:lvl1pPr>
            <a:lvl2pPr>
              <a:defRPr>
                <a:solidFill>
                  <a:schemeClr val="bg1"/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defRPr>
            </a:lvl2pPr>
            <a:lvl3pPr>
              <a:defRPr>
                <a:solidFill>
                  <a:schemeClr val="bg1"/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defRPr>
            </a:lvl3pPr>
            <a:lvl4pPr>
              <a:defRPr>
                <a:solidFill>
                  <a:schemeClr val="bg1"/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defRPr>
            </a:lvl4pPr>
            <a:lvl5pPr>
              <a:defRPr>
                <a:solidFill>
                  <a:schemeClr val="bg1"/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65138" y="64992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endParaRPr lang="bs-Latn-BA" altLang="zh-CN" dirty="0">
              <a:solidFill>
                <a:schemeClr val="bg1"/>
              </a:solidFill>
              <a:latin typeface="Microsoft New Tai Lue" panose="020B0502040204020203" pitchFamily="34" charset="0"/>
              <a:ea typeface="Microsoft New Tai Lue" panose="020B0502040204020203" pitchFamily="34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32138" y="649922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endParaRPr lang="bs-Latn-BA" altLang="zh-CN" dirty="0">
              <a:solidFill>
                <a:schemeClr val="bg1"/>
              </a:solidFill>
              <a:latin typeface="Microsoft New Tai Lue" panose="020B0502040204020203" pitchFamily="34" charset="0"/>
              <a:ea typeface="Microsoft New Tai Lue" panose="020B0502040204020203" pitchFamily="34" charset="0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61138" y="64992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 eaLnBrk="1" hangingPunct="1"/>
            <a:fld id="{9A0DB2DC-4C9A-4742-B13C-FB6460FD3503}" type="slidenum">
              <a:rPr lang="bs-Latn-BA" altLang="zh-CN" sz="1200" dirty="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</a:rPr>
              <a:pPr algn="r" eaLnBrk="1" hangingPunct="1"/>
              <a:t>‹#›</a:t>
            </a:fld>
            <a:endParaRPr lang="bs-Latn-BA" altLang="zh-CN" sz="1200" dirty="0">
              <a:solidFill>
                <a:schemeClr val="bg1"/>
              </a:solidFill>
              <a:latin typeface="Microsoft New Tai Lue" panose="020B0502040204020203" pitchFamily="34" charset="0"/>
              <a:ea typeface="Microsoft New Tai Lue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bs-Latn-B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61048"/>
            <a:ext cx="7772400" cy="432048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s-Latn-BA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s-Latn-BA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bs-Latn-BA" altLang="zh-CN" sz="1200" dirty="0">
                <a:solidFill>
                  <a:srgbClr val="595959"/>
                </a:solidFill>
                <a:ea typeface="SimSun" panose="02010600030101010101" pitchFamily="2" charset="-122"/>
              </a:rPr>
              <a:pPr lvl="0" algn="r" eaLnBrk="1" hangingPunct="1"/>
              <a:t>‹#›</a:t>
            </a:fld>
            <a:endParaRPr lang="bs-Latn-BA" altLang="zh-CN" sz="1200" dirty="0">
              <a:solidFill>
                <a:srgbClr val="595959"/>
              </a:solidFill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s-Latn-BA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s-Latn-BA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bs-Latn-BA" altLang="zh-CN" sz="1200" dirty="0">
                <a:solidFill>
                  <a:srgbClr val="595959"/>
                </a:solidFill>
                <a:ea typeface="SimSun" panose="02010600030101010101" pitchFamily="2" charset="-122"/>
              </a:rPr>
              <a:pPr lvl="0" algn="r" eaLnBrk="1" hangingPunct="1"/>
              <a:t>‹#›</a:t>
            </a:fld>
            <a:endParaRPr lang="bs-Latn-BA" altLang="zh-CN" sz="1200" dirty="0">
              <a:solidFill>
                <a:srgbClr val="595959"/>
              </a:solidFill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s-Latn-BA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s-Latn-BA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bs-Latn-BA" altLang="zh-CN" sz="1200" dirty="0">
                <a:solidFill>
                  <a:srgbClr val="595959"/>
                </a:solidFill>
                <a:ea typeface="SimSun" panose="02010600030101010101" pitchFamily="2" charset="-122"/>
              </a:rPr>
              <a:pPr lvl="0" algn="r" eaLnBrk="1" hangingPunct="1"/>
              <a:t>‹#›</a:t>
            </a:fld>
            <a:endParaRPr lang="bs-Latn-BA" altLang="zh-CN" sz="1200" dirty="0">
              <a:solidFill>
                <a:srgbClr val="595959"/>
              </a:solidFill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s-Latn-BA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s-Latn-BA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bs-Latn-BA" altLang="zh-CN" sz="1200" dirty="0">
                <a:solidFill>
                  <a:srgbClr val="595959"/>
                </a:solidFill>
                <a:ea typeface="SimSun" panose="02010600030101010101" pitchFamily="2" charset="-122"/>
              </a:rPr>
              <a:pPr lvl="0" algn="r" eaLnBrk="1" hangingPunct="1"/>
              <a:t>‹#›</a:t>
            </a:fld>
            <a:endParaRPr lang="bs-Latn-BA" altLang="zh-CN" sz="1200" dirty="0">
              <a:solidFill>
                <a:srgbClr val="595959"/>
              </a:solidFill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s-Latn-BA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s-Latn-BA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bs-Latn-BA" altLang="zh-CN" sz="1200" dirty="0">
                <a:solidFill>
                  <a:srgbClr val="595959"/>
                </a:solidFill>
                <a:ea typeface="SimSun" panose="02010600030101010101" pitchFamily="2" charset="-122"/>
              </a:rPr>
              <a:pPr lvl="0" algn="r" eaLnBrk="1" hangingPunct="1"/>
              <a:t>‹#›</a:t>
            </a:fld>
            <a:endParaRPr lang="bs-Latn-BA" altLang="zh-CN" sz="1200" dirty="0">
              <a:solidFill>
                <a:srgbClr val="595959"/>
              </a:solidFill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s-Latn-BA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s-Latn-BA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bs-Latn-BA" altLang="zh-CN" sz="1200" dirty="0">
                <a:solidFill>
                  <a:srgbClr val="595959"/>
                </a:solidFill>
                <a:ea typeface="SimSun" panose="02010600030101010101" pitchFamily="2" charset="-122"/>
              </a:rPr>
              <a:pPr lvl="0" algn="r" eaLnBrk="1" hangingPunct="1"/>
              <a:t>‹#›</a:t>
            </a:fld>
            <a:endParaRPr lang="bs-Latn-BA" altLang="zh-CN" sz="1200" dirty="0">
              <a:solidFill>
                <a:srgbClr val="595959"/>
              </a:solidFill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rPr>
              <a:t>Click icon to add picture</a:t>
            </a:r>
            <a:endParaRPr kumimoji="0" lang="bs-Latn-BA" sz="3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icrosoft New Tai Lue" panose="020B0502040204020203" pitchFamily="34" charset="0"/>
              <a:ea typeface="Microsoft New Tai Lue" panose="020B0502040204020203" pitchFamily="34" charset="0"/>
              <a:cs typeface="Microsoft New Tai Lue" panose="020B0502040204020203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s-Latn-BA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s-Latn-BA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bs-Latn-BA" altLang="zh-CN" sz="1200" dirty="0">
                <a:solidFill>
                  <a:srgbClr val="595959"/>
                </a:solidFill>
                <a:ea typeface="SimSun" panose="02010600030101010101" pitchFamily="2" charset="-122"/>
              </a:rPr>
              <a:pPr lvl="0" algn="r" eaLnBrk="1" hangingPunct="1"/>
              <a:t>‹#›</a:t>
            </a:fld>
            <a:endParaRPr lang="bs-Latn-BA" altLang="zh-CN" sz="1200" dirty="0">
              <a:solidFill>
                <a:srgbClr val="595959"/>
              </a:solidFill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  <a:endParaRPr lang="bs-Latn-BA" altLang="zh-CN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57338"/>
            <a:ext cx="8229600" cy="456882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bs-Latn-BA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484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defRPr sz="1200">
                <a:solidFill>
                  <a:srgbClr val="595959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s-Latn-BA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4842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>
                <a:solidFill>
                  <a:srgbClr val="595959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s-Latn-BA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84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lvl="0" algn="r" eaLnBrk="1" hangingPunct="1"/>
            <a:fld id="{9A0DB2DC-4C9A-4742-B13C-FB6460FD3503}" type="slidenum">
              <a:rPr lang="bs-Latn-BA" altLang="zh-CN" sz="1200" dirty="0">
                <a:solidFill>
                  <a:srgbClr val="595959"/>
                </a:solidFill>
                <a:ea typeface="SimSun" panose="02010600030101010101" pitchFamily="2" charset="-122"/>
              </a:rPr>
              <a:pPr lvl="0" algn="r" eaLnBrk="1" hangingPunct="1"/>
              <a:t>‹#›</a:t>
            </a:fld>
            <a:endParaRPr lang="bs-Latn-BA" altLang="zh-CN" sz="1200" dirty="0">
              <a:solidFill>
                <a:srgbClr val="595959"/>
              </a:solidFill>
              <a:ea typeface="SimSun" panose="02010600030101010101" pitchFamily="2" charset="-122"/>
            </a:endParaRPr>
          </a:p>
        </p:txBody>
      </p:sp>
      <p:sp>
        <p:nvSpPr>
          <p:cNvPr id="7" name="TextBox 8"/>
          <p:cNvSpPr txBox="1"/>
          <p:nvPr/>
        </p:nvSpPr>
        <p:spPr>
          <a:xfrm rot="16200000">
            <a:off x="-3686175" y="3228975"/>
            <a:ext cx="685800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bs-Latn-BA" altLang="zh-CN" sz="2000" b="0" i="0" u="none" strike="noStrike" kern="1200" cap="none" spc="0" normalizeH="0" baseline="0" noProof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© free-ppt-templates.com</a:t>
            </a:r>
            <a:endParaRPr kumimoji="0" lang="en-US" altLang="zh-CN" sz="2000" b="0" i="0" u="none" strike="noStrike" kern="1200" cap="none" spc="0" normalizeH="0" baseline="0" noProof="0" smtClean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5400" kern="1200">
          <a:solidFill>
            <a:schemeClr val="bg1"/>
          </a:solidFill>
          <a:latin typeface="Lucida Handwriting" pitchFamily="66" charset="0"/>
          <a:ea typeface="Microsoft New Tai Lue" panose="020B0502040204020203" pitchFamily="34" charset="0"/>
          <a:cs typeface="Microsoft New Tai Lue" panose="020B0502040204020203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latin typeface="Lucida Handwriting" pitchFamily="66" charset="0"/>
          <a:ea typeface="Microsoft New Tai Lue" panose="020B0502040204020203" pitchFamily="34" charset="0"/>
          <a:cs typeface="Microsoft New Tai Lue" panose="020B0502040204020203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latin typeface="Lucida Handwriting" pitchFamily="66" charset="0"/>
          <a:ea typeface="Microsoft New Tai Lue" panose="020B0502040204020203" pitchFamily="34" charset="0"/>
          <a:cs typeface="Microsoft New Tai Lue" panose="020B0502040204020203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latin typeface="Lucida Handwriting" pitchFamily="66" charset="0"/>
          <a:ea typeface="Microsoft New Tai Lue" panose="020B0502040204020203" pitchFamily="34" charset="0"/>
          <a:cs typeface="Microsoft New Tai Lue" panose="020B0502040204020203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latin typeface="Lucida Handwriting" pitchFamily="66" charset="0"/>
          <a:ea typeface="Microsoft New Tai Lue" panose="020B0502040204020203" pitchFamily="34" charset="0"/>
          <a:cs typeface="Microsoft New Tai Lue" panose="020B0502040204020203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latin typeface="Lucida Handwriting" pitchFamily="66" charset="0"/>
          <a:ea typeface="Microsoft New Tai Lue" panose="020B0502040204020203" pitchFamily="34" charset="0"/>
          <a:cs typeface="Microsoft New Tai Lue" panose="020B0502040204020203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latin typeface="Lucida Handwriting" pitchFamily="66" charset="0"/>
          <a:ea typeface="Microsoft New Tai Lue" panose="020B0502040204020203" pitchFamily="34" charset="0"/>
          <a:cs typeface="Microsoft New Tai Lue" panose="020B0502040204020203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latin typeface="Lucida Handwriting" pitchFamily="66" charset="0"/>
          <a:ea typeface="Microsoft New Tai Lue" panose="020B0502040204020203" pitchFamily="34" charset="0"/>
          <a:cs typeface="Microsoft New Tai Lue" panose="020B0502040204020203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latin typeface="Lucida Handwriting" pitchFamily="66" charset="0"/>
          <a:ea typeface="Microsoft New Tai Lue" panose="020B0502040204020203" pitchFamily="34" charset="0"/>
          <a:cs typeface="Microsoft New Tai Lue" panose="020B0502040204020203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Microsoft New Tai Lue" panose="020B0502040204020203" pitchFamily="34" charset="0"/>
          <a:ea typeface="Microsoft New Tai Lue" panose="020B0502040204020203" pitchFamily="34" charset="0"/>
          <a:cs typeface="Microsoft New Tai Lue" panose="020B0502040204020203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Microsoft New Tai Lue" panose="020B0502040204020203" pitchFamily="34" charset="0"/>
          <a:ea typeface="Microsoft New Tai Lue" panose="020B0502040204020203" pitchFamily="34" charset="0"/>
          <a:cs typeface="Microsoft New Tai Lue" panose="020B0502040204020203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icrosoft New Tai Lue" panose="020B0502040204020203" pitchFamily="34" charset="0"/>
          <a:ea typeface="Microsoft New Tai Lue" panose="020B0502040204020203" pitchFamily="34" charset="0"/>
          <a:cs typeface="Microsoft New Tai Lue" panose="020B0502040204020203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Microsoft New Tai Lue" panose="020B0502040204020203" pitchFamily="34" charset="0"/>
          <a:ea typeface="Microsoft New Tai Lue" panose="020B0502040204020203" pitchFamily="34" charset="0"/>
          <a:cs typeface="Microsoft New Tai Lue" panose="020B0502040204020203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Microsoft New Tai Lue" panose="020B0502040204020203" pitchFamily="34" charset="0"/>
          <a:ea typeface="Microsoft New Tai Lue" panose="020B0502040204020203" pitchFamily="34" charset="0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ln/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MY" dirty="0">
                <a:solidFill>
                  <a:schemeClr val="bg1"/>
                </a:solidFill>
                <a:latin typeface="Cooper Black" panose="0208090404030B020404" pitchFamily="18" charset="0"/>
                <a:sym typeface="+mn-ea"/>
              </a:rPr>
              <a:t>MEMAHAMI TINGKAH LAKU KANAK-KANAK </a:t>
            </a:r>
            <a:br>
              <a:rPr lang="en-MY" dirty="0">
                <a:solidFill>
                  <a:schemeClr val="bg1"/>
                </a:solidFill>
                <a:latin typeface="Cooper Black" panose="0208090404030B020404" pitchFamily="18" charset="0"/>
                <a:sym typeface="+mn-ea"/>
              </a:rPr>
            </a:br>
            <a:r>
              <a:rPr lang="en-MY" dirty="0">
                <a:solidFill>
                  <a:schemeClr val="bg1"/>
                </a:solidFill>
                <a:latin typeface="Cooper Black" panose="0208090404030B020404" pitchFamily="18" charset="0"/>
                <a:sym typeface="+mn-ea"/>
              </a:rPr>
              <a:t>(AK </a:t>
            </a:r>
            <a:r>
              <a:rPr lang="en-MY" dirty="0" smtClean="0">
                <a:solidFill>
                  <a:schemeClr val="bg1"/>
                </a:solidFill>
                <a:latin typeface="Cooper Black" panose="0208090404030B020404" pitchFamily="18" charset="0"/>
                <a:sym typeface="+mn-ea"/>
              </a:rPr>
              <a:t>1313</a:t>
            </a:r>
            <a:r>
              <a:rPr lang="en-MY" dirty="0">
                <a:solidFill>
                  <a:schemeClr val="bg1"/>
                </a:solidFill>
                <a:latin typeface="Cooper Black" panose="0208090404030B020404" pitchFamily="18" charset="0"/>
                <a:sym typeface="+mn-ea"/>
              </a:rPr>
              <a:t>)</a:t>
            </a:r>
            <a:r>
              <a:rPr kumimoji="0" lang="zh-CN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Rounded MT Bold" pitchFamily="34" charset="0"/>
                <a:ea typeface="Microsoft YaHei" panose="020B0503020204020204" charset="-122"/>
                <a:cs typeface="+mj-cs"/>
              </a:rPr>
              <a:t/>
            </a:r>
            <a:br>
              <a:rPr kumimoji="0" lang="zh-CN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Rounded MT Bold" pitchFamily="34" charset="0"/>
                <a:ea typeface="Microsoft YaHei" panose="020B0503020204020204" charset="-122"/>
                <a:cs typeface="+mj-cs"/>
              </a:rPr>
            </a:br>
            <a:endParaRPr kumimoji="0" lang="zh-CN" alt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Rounded MT Bold" pitchFamily="34" charset="0"/>
              <a:ea typeface="Microsoft YaHei" panose="020B0503020204020204" charset="-122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24400"/>
            <a:ext cx="6400800" cy="504825"/>
          </a:xfrm>
        </p:spPr>
        <p:txBody>
          <a:bodyPr vert="horz" wrap="square" lIns="91440" tIns="45720" rIns="91440" bIns="45720" numCol="1" rtlCol="0" anchor="ctr" anchorCtr="0" compatLnSpc="1">
            <a:normAutofit fontScale="8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MY" altLang="bs-Latn-BA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rPr>
              <a:t>disediakan oleh : </a:t>
            </a:r>
            <a:r>
              <a:rPr kumimoji="0" lang="en-MY" altLang="bs-Latn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rPr>
              <a:t>Sir emir </a:t>
            </a:r>
            <a:r>
              <a:rPr kumimoji="0" lang="en-MY" altLang="bs-Latn-B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rPr>
              <a:t>azreen</a:t>
            </a:r>
            <a:r>
              <a:rPr kumimoji="0" lang="en-MY" altLang="bs-Latn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rPr>
              <a:t> bin </a:t>
            </a:r>
            <a:r>
              <a:rPr kumimoji="0" lang="en-MY" altLang="bs-Latn-B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rPr>
              <a:t>roslin</a:t>
            </a:r>
            <a:endParaRPr kumimoji="0" lang="en-MY" altLang="bs-Latn-BA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icrosoft New Tai Lue" panose="020B0502040204020203" pitchFamily="34" charset="0"/>
              <a:ea typeface="+mn-ea"/>
              <a:cs typeface="Microsoft New Tai Lue" panose="020B0502040204020203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howcard Gothic" panose="04020904020102020604" pitchFamily="82" charset="0"/>
                <a:sym typeface="+mn-ea"/>
              </a:rPr>
              <a:t>BERCERITA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ym typeface="+mn-ea"/>
              </a:rPr>
              <a:t>Kanak-</a:t>
            </a:r>
            <a:r>
              <a:rPr lang="en-US" dirty="0" err="1" smtClean="0">
                <a:sym typeface="+mn-ea"/>
              </a:rPr>
              <a:t>kanak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akan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mudah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untuk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menggambarkan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emosi</a:t>
            </a:r>
            <a:r>
              <a:rPr lang="en-US" dirty="0" smtClean="0">
                <a:sym typeface="+mn-ea"/>
              </a:rPr>
              <a:t>.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smtClean="0">
                <a:sym typeface="+mn-ea"/>
              </a:rPr>
              <a:t>Kanak-</a:t>
            </a:r>
            <a:r>
              <a:rPr lang="en-US" dirty="0" err="1" smtClean="0">
                <a:sym typeface="+mn-ea"/>
              </a:rPr>
              <a:t>kanak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akan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belajar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untuk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memahami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keadaan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dan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situasi</a:t>
            </a:r>
            <a:r>
              <a:rPr lang="en-US" dirty="0" smtClean="0">
                <a:sym typeface="+mn-ea"/>
              </a:rPr>
              <a:t> yang </a:t>
            </a:r>
            <a:r>
              <a:rPr lang="en-US" dirty="0" err="1" smtClean="0">
                <a:sym typeface="+mn-ea"/>
              </a:rPr>
              <a:t>melibatkan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emosi</a:t>
            </a:r>
            <a:r>
              <a:rPr lang="en-US" dirty="0" smtClean="0">
                <a:sym typeface="+mn-ea"/>
              </a:rPr>
              <a:t>.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sym typeface="+mn-ea"/>
              </a:rPr>
              <a:t>Membantu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kanak-kanak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mencari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jalan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penyelesaian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>
                <a:sym typeface="+mn-ea"/>
              </a:rPr>
              <a:t>Mendedahkan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kanak-kanak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kepada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kesan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sebab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dan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akibat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>
                <a:sym typeface="+mn-ea"/>
              </a:rPr>
              <a:t>Memberikan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nilai-nilai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murni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dalam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kehidupan</a:t>
            </a:r>
            <a:endParaRPr lang="en-US" dirty="0" smtClean="0"/>
          </a:p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+mn-ea"/>
              </a:rPr>
              <a:t>Antara </a:t>
            </a:r>
            <a:r>
              <a:rPr lang="en-US" dirty="0" err="1" smtClean="0">
                <a:sym typeface="+mn-ea"/>
              </a:rPr>
              <a:t>aktiviti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bercerita</a:t>
            </a:r>
            <a:r>
              <a:rPr lang="en-US" dirty="0" smtClean="0">
                <a:sym typeface="+mn-ea"/>
              </a:rPr>
              <a:t> yang </a:t>
            </a:r>
            <a:r>
              <a:rPr lang="en-US" dirty="0" err="1" smtClean="0">
                <a:sym typeface="+mn-ea"/>
              </a:rPr>
              <a:t>boleh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dilakukan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adalah</a:t>
            </a:r>
            <a:r>
              <a:rPr lang="en-US" dirty="0" smtClean="0">
                <a:sym typeface="+mn-ea"/>
              </a:rPr>
              <a:t>:</a:t>
            </a:r>
            <a:endParaRPr lang="en-US" dirty="0" smtClean="0"/>
          </a:p>
          <a:p>
            <a:endParaRPr lang="en-US" dirty="0"/>
          </a:p>
          <a:p>
            <a:pPr marL="571500" indent="-571500">
              <a:buFont typeface="+mj-lt"/>
              <a:buAutoNum type="romanLcPeriod"/>
            </a:pPr>
            <a:r>
              <a:rPr lang="en-US" dirty="0" smtClean="0">
                <a:sym typeface="+mn-ea"/>
              </a:rPr>
              <a:t>Big Book</a:t>
            </a:r>
            <a:endParaRPr lang="en-US" dirty="0" smtClean="0"/>
          </a:p>
          <a:p>
            <a:pPr marL="571500" indent="-571500">
              <a:buFont typeface="+mj-lt"/>
              <a:buAutoNum type="romanLcPeriod"/>
            </a:pPr>
            <a:r>
              <a:rPr lang="en-US" dirty="0" smtClean="0">
                <a:sym typeface="+mn-ea"/>
              </a:rPr>
              <a:t>Story Telling</a:t>
            </a:r>
            <a:endParaRPr lang="en-US" dirty="0" smtClean="0"/>
          </a:p>
          <a:p>
            <a:pPr marL="571500" indent="-571500">
              <a:buFont typeface="+mj-lt"/>
              <a:buAutoNum type="romanLcPeriod"/>
            </a:pPr>
            <a:r>
              <a:rPr lang="en-US" dirty="0" smtClean="0">
                <a:sym typeface="+mn-ea"/>
              </a:rPr>
              <a:t>Bed Time story</a:t>
            </a:r>
            <a:endParaRPr lang="en-US" dirty="0"/>
          </a:p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howcard Gothic" panose="04020904020102020604" pitchFamily="82" charset="0"/>
                <a:sym typeface="+mn-ea"/>
              </a:rPr>
              <a:t>BERMAIN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sym typeface="+mn-ea"/>
              </a:rPr>
              <a:t>Melalui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bermain</a:t>
            </a:r>
            <a:r>
              <a:rPr lang="en-US" dirty="0" smtClean="0">
                <a:sym typeface="+mn-ea"/>
              </a:rPr>
              <a:t> , </a:t>
            </a:r>
            <a:r>
              <a:rPr lang="en-US" dirty="0" err="1" smtClean="0">
                <a:sym typeface="+mn-ea"/>
              </a:rPr>
              <a:t>kanak-kanak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dapat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melepaskan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tekanan</a:t>
            </a:r>
            <a:r>
              <a:rPr lang="en-US" dirty="0" smtClean="0">
                <a:sym typeface="+mn-ea"/>
              </a:rPr>
              <a:t> yang </a:t>
            </a:r>
            <a:r>
              <a:rPr lang="en-US" dirty="0" err="1" smtClean="0">
                <a:sym typeface="+mn-ea"/>
              </a:rPr>
              <a:t>dihadapi</a:t>
            </a:r>
            <a:r>
              <a:rPr lang="en-US" dirty="0" smtClean="0">
                <a:sym typeface="+mn-ea"/>
              </a:rPr>
              <a:t>.</a:t>
            </a:r>
            <a:endParaRPr lang="en-US" dirty="0" smtClean="0"/>
          </a:p>
          <a:p>
            <a:pPr algn="just"/>
            <a:r>
              <a:rPr lang="en-US" dirty="0" smtClean="0">
                <a:sym typeface="+mn-ea"/>
              </a:rPr>
              <a:t>Kanak-</a:t>
            </a:r>
            <a:r>
              <a:rPr lang="en-US" dirty="0" err="1" smtClean="0">
                <a:sym typeface="+mn-ea"/>
              </a:rPr>
              <a:t>kanak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dapat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mengekspresikan</a:t>
            </a:r>
            <a:r>
              <a:rPr lang="en-US" dirty="0" smtClean="0">
                <a:sym typeface="+mn-ea"/>
              </a:rPr>
              <a:t> rasa </a:t>
            </a:r>
            <a:r>
              <a:rPr lang="en-US" dirty="0" err="1" smtClean="0">
                <a:sym typeface="+mn-ea"/>
              </a:rPr>
              <a:t>keterujaan</a:t>
            </a:r>
            <a:r>
              <a:rPr lang="en-US" dirty="0" smtClean="0">
                <a:sym typeface="+mn-ea"/>
              </a:rPr>
              <a:t>, rasa </a:t>
            </a:r>
            <a:r>
              <a:rPr lang="en-US" dirty="0" err="1" smtClean="0">
                <a:sym typeface="+mn-ea"/>
              </a:rPr>
              <a:t>seronok</a:t>
            </a:r>
            <a:r>
              <a:rPr lang="en-US" dirty="0" smtClean="0">
                <a:sym typeface="+mn-ea"/>
              </a:rPr>
              <a:t>, rasa </a:t>
            </a:r>
            <a:r>
              <a:rPr lang="en-US" dirty="0" err="1" smtClean="0">
                <a:sym typeface="+mn-ea"/>
              </a:rPr>
              <a:t>gelisah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dan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sebagainya</a:t>
            </a:r>
            <a:r>
              <a:rPr lang="en-US" dirty="0" smtClean="0">
                <a:sym typeface="+mn-ea"/>
              </a:rPr>
              <a:t>.</a:t>
            </a:r>
            <a:endParaRPr lang="en-US" dirty="0" smtClean="0"/>
          </a:p>
          <a:p>
            <a:pPr algn="just"/>
            <a:r>
              <a:rPr lang="en-US" dirty="0" err="1" smtClean="0">
                <a:sym typeface="+mn-ea"/>
              </a:rPr>
              <a:t>Bermain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akan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meningkatkan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perkembangan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bahasa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kanak-kanak</a:t>
            </a:r>
            <a:r>
              <a:rPr lang="en-US" dirty="0" smtClean="0">
                <a:sym typeface="+mn-ea"/>
              </a:rPr>
              <a:t>, </a:t>
            </a:r>
            <a:r>
              <a:rPr lang="en-US" dirty="0" err="1" smtClean="0">
                <a:sym typeface="+mn-ea"/>
              </a:rPr>
              <a:t>perkembangan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sosial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kanak-kanak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serta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kognitif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kanak-kanak</a:t>
            </a:r>
            <a:r>
              <a:rPr lang="en-US" dirty="0" smtClean="0">
                <a:sym typeface="+mn-ea"/>
              </a:rPr>
              <a:t>.</a:t>
            </a:r>
            <a:endParaRPr lang="en-US" dirty="0"/>
          </a:p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195" y="680720"/>
            <a:ext cx="8229600" cy="5379085"/>
          </a:xfrm>
        </p:spPr>
        <p:txBody>
          <a:bodyPr/>
          <a:lstStyle/>
          <a:p>
            <a:r>
              <a:rPr lang="en-US" dirty="0" smtClean="0">
                <a:sym typeface="+mn-ea"/>
              </a:rPr>
              <a:t>Antara </a:t>
            </a:r>
            <a:r>
              <a:rPr lang="en-US" dirty="0" err="1" smtClean="0">
                <a:sym typeface="+mn-ea"/>
              </a:rPr>
              <a:t>jenis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permainan</a:t>
            </a:r>
            <a:r>
              <a:rPr lang="en-US" dirty="0" smtClean="0">
                <a:sym typeface="+mn-ea"/>
              </a:rPr>
              <a:t> yang </a:t>
            </a:r>
            <a:r>
              <a:rPr lang="en-US" dirty="0" err="1" smtClean="0">
                <a:sym typeface="+mn-ea"/>
              </a:rPr>
              <a:t>terlibat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adalah</a:t>
            </a:r>
            <a:r>
              <a:rPr lang="en-US" dirty="0" smtClean="0">
                <a:sym typeface="+mn-ea"/>
              </a:rPr>
              <a:t>:</a:t>
            </a:r>
            <a:endParaRPr lang="en-US" dirty="0" smtClean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+mn-ea"/>
              </a:rPr>
              <a:t>Puppet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+mn-ea"/>
              </a:rPr>
              <a:t>Lego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+mn-ea"/>
              </a:rPr>
              <a:t>Dam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+mn-ea"/>
              </a:rPr>
              <a:t>Sand tray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+mn-ea"/>
              </a:rPr>
              <a:t>Sand play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+mn-ea"/>
              </a:rPr>
              <a:t>Play dough</a:t>
            </a:r>
            <a:endParaRPr lang="en-US" dirty="0" smtClean="0"/>
          </a:p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howcard Gothic" panose="04020904020102020604" pitchFamily="82" charset="0"/>
                <a:sym typeface="+mn-ea"/>
              </a:rPr>
              <a:t>SENI DAN KRA</a:t>
            </a:r>
            <a:r>
              <a:rPr lang="en-MY" altLang="en-US" dirty="0" smtClean="0">
                <a:latin typeface="Showcard Gothic" panose="04020904020102020604" pitchFamily="82" charset="0"/>
                <a:sym typeface="+mn-ea"/>
              </a:rPr>
              <a:t>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ym typeface="+mn-ea"/>
              </a:rPr>
              <a:t>Seni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dan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kraf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dapat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membantu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meningkatkan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kreativiti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kanak-kanak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dalam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meluahkan</a:t>
            </a:r>
            <a:r>
              <a:rPr lang="en-US" dirty="0" smtClean="0">
                <a:sym typeface="+mn-ea"/>
              </a:rPr>
              <a:t> idea.</a:t>
            </a:r>
            <a:endParaRPr lang="en-US" dirty="0" smtClean="0"/>
          </a:p>
          <a:p>
            <a:endParaRPr lang="en-US" dirty="0" smtClean="0"/>
          </a:p>
          <a:p>
            <a:pPr algn="just"/>
            <a:r>
              <a:rPr lang="en-US" dirty="0" smtClean="0">
                <a:sym typeface="+mn-ea"/>
              </a:rPr>
              <a:t>Kanak-</a:t>
            </a:r>
            <a:r>
              <a:rPr lang="en-US" dirty="0" err="1" smtClean="0">
                <a:sym typeface="+mn-ea"/>
              </a:rPr>
              <a:t>kanak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dapat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mengekspresikan</a:t>
            </a:r>
            <a:r>
              <a:rPr lang="en-US" dirty="0" smtClean="0">
                <a:sym typeface="+mn-ea"/>
              </a:rPr>
              <a:t>  </a:t>
            </a:r>
            <a:r>
              <a:rPr lang="en-US" dirty="0" err="1" smtClean="0">
                <a:sym typeface="+mn-ea"/>
              </a:rPr>
              <a:t>perasaan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mereka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melalui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aktiviti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seni</a:t>
            </a:r>
            <a:r>
              <a:rPr lang="en-US" dirty="0" smtClean="0">
                <a:sym typeface="+mn-ea"/>
              </a:rPr>
              <a:t>.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+mn-ea"/>
              </a:rPr>
              <a:t>Antara </a:t>
            </a:r>
            <a:r>
              <a:rPr lang="en-US" dirty="0" err="1" smtClean="0">
                <a:sym typeface="+mn-ea"/>
              </a:rPr>
              <a:t>ekspresi</a:t>
            </a:r>
            <a:r>
              <a:rPr lang="en-US" dirty="0" smtClean="0">
                <a:sym typeface="+mn-ea"/>
              </a:rPr>
              <a:t> yang </a:t>
            </a:r>
            <a:r>
              <a:rPr lang="en-US" dirty="0" err="1" smtClean="0">
                <a:sym typeface="+mn-ea"/>
              </a:rPr>
              <a:t>diluahkan</a:t>
            </a:r>
            <a:r>
              <a:rPr lang="en-US" dirty="0" smtClean="0">
                <a:sym typeface="+mn-ea"/>
              </a:rPr>
              <a:t>: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>
                <a:sym typeface="+mn-ea"/>
              </a:rPr>
              <a:t>Gembira</a:t>
            </a:r>
            <a:endParaRPr lang="en-US" dirty="0" smtClean="0"/>
          </a:p>
          <a:p>
            <a:r>
              <a:rPr lang="en-US" dirty="0" err="1" smtClean="0">
                <a:sym typeface="+mn-ea"/>
              </a:rPr>
              <a:t>Sediah</a:t>
            </a:r>
            <a:endParaRPr lang="en-US" dirty="0" smtClean="0"/>
          </a:p>
          <a:p>
            <a:r>
              <a:rPr lang="en-US" dirty="0" smtClean="0">
                <a:sym typeface="+mn-ea"/>
              </a:rPr>
              <a:t>Marah</a:t>
            </a:r>
            <a:endParaRPr lang="en-US" dirty="0" smtClean="0"/>
          </a:p>
          <a:p>
            <a:r>
              <a:rPr lang="en-US" dirty="0" err="1" smtClean="0">
                <a:sym typeface="+mn-ea"/>
              </a:rPr>
              <a:t>Risau</a:t>
            </a:r>
            <a:endParaRPr lang="en-US" dirty="0" smtClean="0"/>
          </a:p>
          <a:p>
            <a:r>
              <a:rPr lang="en-US" dirty="0" err="1" smtClean="0">
                <a:sym typeface="+mn-ea"/>
              </a:rPr>
              <a:t>Bimbang</a:t>
            </a:r>
            <a:endParaRPr lang="en-US" dirty="0" smtClean="0"/>
          </a:p>
          <a:p>
            <a:r>
              <a:rPr lang="en-US" dirty="0" err="1" smtClean="0">
                <a:sym typeface="+mn-ea"/>
              </a:rPr>
              <a:t>takut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howcard Gothic" panose="04020904020102020604" pitchFamily="82" charset="0"/>
                <a:sym typeface="+mn-ea"/>
              </a:rPr>
              <a:t>MUZIK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sym typeface="+mn-ea"/>
              </a:rPr>
              <a:t>Muzik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dapat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menenangkan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kanak-kanak</a:t>
            </a:r>
            <a:r>
              <a:rPr lang="en-US" dirty="0" smtClean="0">
                <a:sym typeface="+mn-ea"/>
              </a:rPr>
              <a:t>.</a:t>
            </a:r>
            <a:endParaRPr lang="en-US" dirty="0" smtClean="0"/>
          </a:p>
          <a:p>
            <a:pPr algn="just"/>
            <a:r>
              <a:rPr lang="en-US" dirty="0" err="1" smtClean="0">
                <a:sym typeface="+mn-ea"/>
              </a:rPr>
              <a:t>Muzik</a:t>
            </a:r>
            <a:r>
              <a:rPr lang="en-US" dirty="0" smtClean="0">
                <a:sym typeface="+mn-ea"/>
              </a:rPr>
              <a:t> yang </a:t>
            </a:r>
            <a:r>
              <a:rPr lang="en-US" dirty="0" err="1" smtClean="0">
                <a:sym typeface="+mn-ea"/>
              </a:rPr>
              <a:t>digunakan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hendaklah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berbentukk</a:t>
            </a:r>
            <a:r>
              <a:rPr lang="en-US" dirty="0" smtClean="0">
                <a:sym typeface="+mn-ea"/>
              </a:rPr>
              <a:t> instrumental </a:t>
            </a:r>
            <a:r>
              <a:rPr lang="en-US" dirty="0" err="1" smtClean="0">
                <a:sym typeface="+mn-ea"/>
              </a:rPr>
              <a:t>dan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bukan</a:t>
            </a:r>
            <a:r>
              <a:rPr lang="en-US" dirty="0" smtClean="0">
                <a:sym typeface="+mn-ea"/>
              </a:rPr>
              <a:t> ‘heavy metal’</a:t>
            </a:r>
            <a:endParaRPr lang="en-US" dirty="0"/>
          </a:p>
          <a:p>
            <a:pPr algn="just"/>
            <a:r>
              <a:rPr lang="en-US" dirty="0" err="1" smtClean="0">
                <a:sym typeface="+mn-ea"/>
              </a:rPr>
              <a:t>Muzik</a:t>
            </a:r>
            <a:r>
              <a:rPr lang="en-US" dirty="0" smtClean="0">
                <a:sym typeface="+mn-ea"/>
              </a:rPr>
              <a:t> yang </a:t>
            </a:r>
            <a:r>
              <a:rPr lang="en-US" dirty="0" err="1" smtClean="0">
                <a:sym typeface="+mn-ea"/>
              </a:rPr>
              <a:t>lembut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dapat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membantu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kanak-kanak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berada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dalam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keadaan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terkawal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dan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tenang</a:t>
            </a:r>
            <a:r>
              <a:rPr lang="en-US" dirty="0" smtClean="0">
                <a:sym typeface="+mn-ea"/>
              </a:rPr>
              <a:t>.</a:t>
            </a:r>
            <a:endParaRPr lang="en-US" dirty="0"/>
          </a:p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sym typeface="+mn-ea"/>
              </a:rPr>
              <a:t>Muzik</a:t>
            </a:r>
            <a:r>
              <a:rPr lang="en-US" dirty="0" smtClean="0">
                <a:sym typeface="+mn-ea"/>
              </a:rPr>
              <a:t> juga </a:t>
            </a:r>
            <a:r>
              <a:rPr lang="en-US" dirty="0" err="1" smtClean="0">
                <a:sym typeface="+mn-ea"/>
              </a:rPr>
              <a:t>dapat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merangsang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kognitif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kanak-kanak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dalam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berfikir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serta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secara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tidak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langsung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merangsang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fizikal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mereka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termasuklah</a:t>
            </a:r>
            <a:r>
              <a:rPr lang="en-US" dirty="0" smtClean="0">
                <a:sym typeface="+mn-ea"/>
              </a:rPr>
              <a:t> motor </a:t>
            </a:r>
            <a:r>
              <a:rPr lang="en-US" dirty="0" err="1" smtClean="0">
                <a:sym typeface="+mn-ea"/>
              </a:rPr>
              <a:t>halus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dan</a:t>
            </a:r>
            <a:r>
              <a:rPr lang="en-US" dirty="0" smtClean="0">
                <a:sym typeface="+mn-ea"/>
              </a:rPr>
              <a:t> juga motor </a:t>
            </a:r>
            <a:r>
              <a:rPr lang="en-US" dirty="0" err="1" smtClean="0">
                <a:sym typeface="+mn-ea"/>
              </a:rPr>
              <a:t>kasar</a:t>
            </a:r>
            <a:r>
              <a:rPr lang="en-US" dirty="0" smtClean="0">
                <a:sym typeface="+mn-ea"/>
              </a:rPr>
              <a:t>.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err="1" smtClean="0">
                <a:sym typeface="+mn-ea"/>
              </a:rPr>
              <a:t>Muzik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dapat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merangsang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kanak-kanak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meningkatkan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kemahiran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berbahasa</a:t>
            </a:r>
            <a:r>
              <a:rPr lang="en-US" dirty="0" smtClean="0">
                <a:sym typeface="+mn-ea"/>
              </a:rPr>
              <a:t> .</a:t>
            </a:r>
            <a:endParaRPr lang="en-US" dirty="0"/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2362200"/>
            <a:ext cx="8219256" cy="1143000"/>
          </a:xfrm>
          <a:ln/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dirty="0" smtClean="0">
                <a:latin typeface="Showcard Gothic" panose="04020904020102020604" pitchFamily="82" charset="0"/>
                <a:sym typeface="+mn-ea"/>
              </a:rPr>
              <a:t>FAKTOR YANG MEMPENGARUHI TINGKAH LAKU KANAK-KANAK</a:t>
            </a:r>
            <a:endParaRPr lang="bs-Latn-BA" altLang="zh-CN" kern="1200" dirty="0">
              <a:latin typeface="Lucida Handwriting" pitchFamily="66" charset="0"/>
              <a:ea typeface="Microsoft New Tai Lue" panose="020B0502040204020203" pitchFamily="34" charset="0"/>
              <a:cs typeface="Microsoft New Tai Lue" panose="020B0502040204020203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8001000" cy="4800600"/>
          </a:xfrm>
          <a:ln/>
        </p:spPr>
        <p:txBody>
          <a:bodyPr vert="horz" wrap="square" lIns="91440" tIns="45720" rIns="91440" bIns="45720" anchor="t"/>
          <a:lstStyle/>
          <a:p>
            <a:pPr algn="just"/>
            <a:r>
              <a:rPr lang="en-US" sz="2000" dirty="0" smtClean="0">
                <a:sym typeface="+mn-ea"/>
              </a:rPr>
              <a:t>Kanak-</a:t>
            </a:r>
            <a:r>
              <a:rPr lang="en-US" sz="2000" dirty="0" err="1" smtClean="0">
                <a:sym typeface="+mn-ea"/>
              </a:rPr>
              <a:t>kanak</a:t>
            </a:r>
            <a:r>
              <a:rPr lang="en-US" sz="2000" dirty="0" smtClean="0">
                <a:sym typeface="+mn-ea"/>
              </a:rPr>
              <a:t> </a:t>
            </a:r>
            <a:r>
              <a:rPr lang="en-US" sz="2000" dirty="0" err="1" smtClean="0">
                <a:sym typeface="+mn-ea"/>
              </a:rPr>
              <a:t>bertingkah</a:t>
            </a:r>
            <a:r>
              <a:rPr lang="en-US" sz="2000" dirty="0" smtClean="0">
                <a:sym typeface="+mn-ea"/>
              </a:rPr>
              <a:t> </a:t>
            </a:r>
            <a:r>
              <a:rPr lang="en-US" sz="2000" dirty="0" err="1" smtClean="0">
                <a:sym typeface="+mn-ea"/>
              </a:rPr>
              <a:t>laku</a:t>
            </a:r>
            <a:r>
              <a:rPr lang="en-US" sz="2000" dirty="0" smtClean="0">
                <a:sym typeface="+mn-ea"/>
              </a:rPr>
              <a:t> </a:t>
            </a:r>
            <a:r>
              <a:rPr lang="en-US" sz="2000" dirty="0" err="1" smtClean="0">
                <a:sym typeface="+mn-ea"/>
              </a:rPr>
              <a:t>berdasarkan</a:t>
            </a:r>
            <a:r>
              <a:rPr lang="en-US" sz="2000" dirty="0" smtClean="0">
                <a:sym typeface="+mn-ea"/>
              </a:rPr>
              <a:t> </a:t>
            </a:r>
            <a:r>
              <a:rPr lang="en-US" sz="2000" dirty="0" err="1" smtClean="0">
                <a:sym typeface="+mn-ea"/>
              </a:rPr>
              <a:t>kepada</a:t>
            </a:r>
            <a:r>
              <a:rPr lang="en-US" sz="2000" dirty="0" smtClean="0">
                <a:sym typeface="+mn-ea"/>
              </a:rPr>
              <a:t> </a:t>
            </a:r>
            <a:r>
              <a:rPr lang="en-US" sz="2000" dirty="0" err="1" smtClean="0">
                <a:sym typeface="+mn-ea"/>
              </a:rPr>
              <a:t>apa</a:t>
            </a:r>
            <a:r>
              <a:rPr lang="en-US" sz="2000" dirty="0" smtClean="0">
                <a:sym typeface="+mn-ea"/>
              </a:rPr>
              <a:t> yang </a:t>
            </a:r>
            <a:r>
              <a:rPr lang="en-US" sz="2000" dirty="0" err="1" smtClean="0">
                <a:sym typeface="+mn-ea"/>
              </a:rPr>
              <a:t>dilihat</a:t>
            </a:r>
            <a:r>
              <a:rPr lang="en-US" sz="2000" dirty="0">
                <a:sym typeface="+mn-ea"/>
              </a:rPr>
              <a:t> </a:t>
            </a:r>
            <a:r>
              <a:rPr lang="en-US" sz="2000" dirty="0" err="1" smtClean="0">
                <a:sym typeface="+mn-ea"/>
              </a:rPr>
              <a:t>dan</a:t>
            </a:r>
            <a:r>
              <a:rPr lang="en-US" sz="2000" dirty="0" smtClean="0">
                <a:sym typeface="+mn-ea"/>
              </a:rPr>
              <a:t> </a:t>
            </a:r>
            <a:r>
              <a:rPr lang="en-US" sz="2000" dirty="0" err="1" smtClean="0">
                <a:sym typeface="+mn-ea"/>
              </a:rPr>
              <a:t>dirasa</a:t>
            </a:r>
            <a:r>
              <a:rPr lang="en-US" sz="2000" dirty="0" smtClean="0">
                <a:sym typeface="+mn-ea"/>
              </a:rPr>
              <a:t> </a:t>
            </a:r>
            <a:r>
              <a:rPr lang="en-US" sz="2000" dirty="0" err="1" smtClean="0">
                <a:sym typeface="+mn-ea"/>
              </a:rPr>
              <a:t>oleh</a:t>
            </a:r>
            <a:r>
              <a:rPr lang="en-US" sz="2000" dirty="0" smtClean="0">
                <a:sym typeface="+mn-ea"/>
              </a:rPr>
              <a:t> </a:t>
            </a:r>
            <a:r>
              <a:rPr lang="en-US" sz="2000" dirty="0" err="1" smtClean="0">
                <a:sym typeface="+mn-ea"/>
              </a:rPr>
              <a:t>mereka</a:t>
            </a:r>
            <a:r>
              <a:rPr lang="en-US" sz="1800" dirty="0" smtClean="0">
                <a:sym typeface="+mn-ea"/>
              </a:rPr>
              <a:t>.</a:t>
            </a:r>
          </a:p>
          <a:p>
            <a:pPr marL="285750" indent="-285750" algn="just"/>
            <a:endParaRPr lang="en-US" sz="1600" dirty="0" smtClean="0">
              <a:sym typeface="+mn-ea"/>
            </a:endParaRPr>
          </a:p>
          <a:p>
            <a:pPr algn="just"/>
            <a:r>
              <a:rPr lang="en-US" sz="2000" dirty="0">
                <a:sym typeface="+mn-ea"/>
              </a:rPr>
              <a:t> </a:t>
            </a:r>
            <a:r>
              <a:rPr lang="en-US" sz="2000" dirty="0" err="1" smtClean="0">
                <a:sym typeface="+mn-ea"/>
              </a:rPr>
              <a:t>Terdapat</a:t>
            </a:r>
            <a:r>
              <a:rPr lang="en-US" sz="2000" dirty="0" smtClean="0">
                <a:sym typeface="+mn-ea"/>
              </a:rPr>
              <a:t> </a:t>
            </a:r>
            <a:r>
              <a:rPr lang="en-US" sz="2000" dirty="0" err="1" smtClean="0">
                <a:sym typeface="+mn-ea"/>
              </a:rPr>
              <a:t>pelbagai</a:t>
            </a:r>
            <a:r>
              <a:rPr lang="en-US" sz="2000" dirty="0" smtClean="0">
                <a:sym typeface="+mn-ea"/>
              </a:rPr>
              <a:t> </a:t>
            </a:r>
            <a:r>
              <a:rPr lang="en-US" sz="2000" dirty="0" err="1" smtClean="0">
                <a:sym typeface="+mn-ea"/>
              </a:rPr>
              <a:t>faktor</a:t>
            </a:r>
            <a:r>
              <a:rPr lang="en-US" sz="2000" dirty="0" smtClean="0">
                <a:sym typeface="+mn-ea"/>
              </a:rPr>
              <a:t> yang </a:t>
            </a:r>
            <a:r>
              <a:rPr lang="en-US" sz="2000" dirty="0" err="1" smtClean="0">
                <a:sym typeface="+mn-ea"/>
              </a:rPr>
              <a:t>mempengaruhi</a:t>
            </a:r>
            <a:r>
              <a:rPr lang="en-US" sz="2000" dirty="0" smtClean="0">
                <a:sym typeface="+mn-ea"/>
              </a:rPr>
              <a:t> </a:t>
            </a:r>
            <a:r>
              <a:rPr lang="en-US" sz="2000" dirty="0" err="1" smtClean="0">
                <a:sym typeface="+mn-ea"/>
              </a:rPr>
              <a:t>kanak-kanak</a:t>
            </a:r>
            <a:r>
              <a:rPr lang="en-US" sz="2000" dirty="0" smtClean="0">
                <a:sym typeface="+mn-ea"/>
              </a:rPr>
              <a:t> </a:t>
            </a:r>
            <a:r>
              <a:rPr lang="en-US" sz="2000" dirty="0" err="1" smtClean="0">
                <a:sym typeface="+mn-ea"/>
              </a:rPr>
              <a:t>dalam</a:t>
            </a:r>
            <a:r>
              <a:rPr lang="en-US" sz="2000" dirty="0" smtClean="0">
                <a:sym typeface="+mn-ea"/>
              </a:rPr>
              <a:t> </a:t>
            </a:r>
            <a:r>
              <a:rPr lang="en-US" sz="2000" dirty="0" err="1" smtClean="0">
                <a:sym typeface="+mn-ea"/>
              </a:rPr>
              <a:t>bertingkah</a:t>
            </a:r>
            <a:r>
              <a:rPr lang="en-US" sz="2000" dirty="0" smtClean="0">
                <a:sym typeface="+mn-ea"/>
              </a:rPr>
              <a:t> </a:t>
            </a:r>
            <a:r>
              <a:rPr lang="en-US" sz="2000" dirty="0" err="1" smtClean="0">
                <a:sym typeface="+mn-ea"/>
              </a:rPr>
              <a:t>laku</a:t>
            </a:r>
            <a:r>
              <a:rPr lang="en-US" sz="2000" dirty="0" smtClean="0">
                <a:sym typeface="+mn-ea"/>
              </a:rPr>
              <a:t> </a:t>
            </a:r>
            <a:r>
              <a:rPr lang="en-US" sz="2000" dirty="0" err="1" smtClean="0">
                <a:sym typeface="+mn-ea"/>
              </a:rPr>
              <a:t>antaranya</a:t>
            </a:r>
            <a:r>
              <a:rPr lang="en-US" sz="1800" dirty="0" smtClean="0">
                <a:sym typeface="+mn-ea"/>
              </a:rPr>
              <a:t>:</a:t>
            </a:r>
          </a:p>
          <a:p>
            <a:pPr marL="285750" indent="-285750" algn="just">
              <a:buNone/>
            </a:pPr>
            <a:endParaRPr lang="en-US" sz="1600" dirty="0" smtClean="0">
              <a:sym typeface="+mn-ea"/>
            </a:endParaRPr>
          </a:p>
          <a:p>
            <a:pPr marL="571500" indent="-571500" algn="just">
              <a:buFont typeface="+mj-lt"/>
              <a:buAutoNum type="romanLcPeriod"/>
            </a:pPr>
            <a:r>
              <a:rPr lang="en-US" sz="2000" dirty="0" err="1" smtClean="0">
                <a:sym typeface="+mn-ea"/>
              </a:rPr>
              <a:t>Faktor</a:t>
            </a:r>
            <a:r>
              <a:rPr lang="en-US" sz="2000" dirty="0" smtClean="0">
                <a:sym typeface="+mn-ea"/>
              </a:rPr>
              <a:t> </a:t>
            </a:r>
            <a:r>
              <a:rPr lang="en-US" sz="2000" dirty="0" err="1" smtClean="0">
                <a:sym typeface="+mn-ea"/>
              </a:rPr>
              <a:t>ibu</a:t>
            </a:r>
            <a:r>
              <a:rPr lang="en-US" sz="2000" dirty="0" smtClean="0">
                <a:sym typeface="+mn-ea"/>
              </a:rPr>
              <a:t> </a:t>
            </a:r>
            <a:r>
              <a:rPr lang="en-US" sz="1800" dirty="0" err="1" smtClean="0">
                <a:sym typeface="+mn-ea"/>
              </a:rPr>
              <a:t>bapa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en-US" sz="2000" dirty="0" err="1" smtClean="0">
                <a:sym typeface="+mn-ea"/>
              </a:rPr>
              <a:t>Faktor</a:t>
            </a:r>
            <a:r>
              <a:rPr lang="en-US" sz="2000" dirty="0" smtClean="0">
                <a:sym typeface="+mn-ea"/>
              </a:rPr>
              <a:t> </a:t>
            </a:r>
            <a:r>
              <a:rPr lang="en-US" sz="1800" dirty="0" err="1" smtClean="0">
                <a:sym typeface="+mn-ea"/>
              </a:rPr>
              <a:t>keluarga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en-US" sz="2000" dirty="0" err="1" smtClean="0">
                <a:sym typeface="+mn-ea"/>
              </a:rPr>
              <a:t>Faktor</a:t>
            </a:r>
            <a:r>
              <a:rPr lang="en-US" sz="2000" dirty="0" smtClean="0">
                <a:sym typeface="+mn-ea"/>
              </a:rPr>
              <a:t> </a:t>
            </a:r>
            <a:r>
              <a:rPr lang="en-US" sz="2000" dirty="0" err="1" smtClean="0">
                <a:sym typeface="+mn-ea"/>
              </a:rPr>
              <a:t>rakan</a:t>
            </a:r>
            <a:r>
              <a:rPr lang="en-US" sz="2000" dirty="0" smtClean="0">
                <a:sym typeface="+mn-ea"/>
              </a:rPr>
              <a:t> </a:t>
            </a:r>
            <a:r>
              <a:rPr lang="en-US" sz="1800" dirty="0" err="1" smtClean="0">
                <a:sym typeface="+mn-ea"/>
              </a:rPr>
              <a:t>sebaya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en-US" sz="2000" dirty="0" err="1" smtClean="0">
                <a:sym typeface="+mn-ea"/>
              </a:rPr>
              <a:t>Faktor</a:t>
            </a:r>
            <a:r>
              <a:rPr lang="en-US" sz="2000" dirty="0" smtClean="0">
                <a:sym typeface="+mn-ea"/>
              </a:rPr>
              <a:t> media </a:t>
            </a:r>
            <a:r>
              <a:rPr lang="en-US" sz="1800" dirty="0" err="1" smtClean="0">
                <a:sym typeface="+mn-ea"/>
              </a:rPr>
              <a:t>massa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en-US" sz="2000" dirty="0" err="1" smtClean="0">
                <a:sym typeface="+mn-ea"/>
              </a:rPr>
              <a:t>Faktor</a:t>
            </a:r>
            <a:r>
              <a:rPr lang="en-US" sz="2000" dirty="0" smtClean="0">
                <a:sym typeface="+mn-ea"/>
              </a:rPr>
              <a:t> </a:t>
            </a:r>
            <a:r>
              <a:rPr lang="en-US" sz="1800" dirty="0" err="1" smtClean="0">
                <a:sym typeface="+mn-ea"/>
              </a:rPr>
              <a:t>ekonomi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en-US" sz="2000" dirty="0" err="1" smtClean="0">
                <a:sym typeface="+mn-ea"/>
              </a:rPr>
              <a:t>Faktor</a:t>
            </a:r>
            <a:r>
              <a:rPr lang="en-US" sz="2000" dirty="0" smtClean="0">
                <a:sym typeface="+mn-ea"/>
              </a:rPr>
              <a:t> </a:t>
            </a:r>
            <a:r>
              <a:rPr lang="en-US" sz="2000" dirty="0" err="1" smtClean="0">
                <a:sym typeface="+mn-ea"/>
              </a:rPr>
              <a:t>budaya</a:t>
            </a:r>
            <a:endParaRPr lang="en-US" altLang="zh-CN" sz="2000" kern="1200" dirty="0" err="1" smtClean="0">
              <a:latin typeface="Microsoft New Tai Lue" panose="020B0502040204020203" pitchFamily="34" charset="0"/>
              <a:ea typeface="Microsoft New Tai Lue" panose="020B0502040204020203" pitchFamily="34" charset="0"/>
              <a:cs typeface="Microsoft New Tai Lue" panose="020B0502040204020203" pitchFamily="34" charset="0"/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sym typeface="+mn-ea"/>
              </a:rPr>
              <a:t>Kesemua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faktor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tersebut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memainkan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peranan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penting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dalam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menghasilkan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tingkah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laku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sama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ada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positif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mahupun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negatif</a:t>
            </a:r>
            <a:r>
              <a:rPr lang="en-US" dirty="0" smtClean="0">
                <a:sym typeface="+mn-ea"/>
              </a:rPr>
              <a:t>.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howcard Gothic" panose="04020904020102020604" pitchFamily="82" charset="0"/>
                <a:sym typeface="+mn-ea"/>
              </a:rPr>
              <a:t>0-2 TAHUN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ym typeface="+mn-ea"/>
              </a:rPr>
              <a:t>Bagi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usia</a:t>
            </a:r>
            <a:r>
              <a:rPr lang="en-US" dirty="0" smtClean="0">
                <a:sym typeface="+mn-ea"/>
              </a:rPr>
              <a:t> 0-2 </a:t>
            </a:r>
            <a:r>
              <a:rPr lang="en-US" dirty="0" err="1" smtClean="0">
                <a:sym typeface="+mn-ea"/>
              </a:rPr>
              <a:t>tahun</a:t>
            </a:r>
            <a:r>
              <a:rPr lang="en-US" dirty="0" smtClean="0">
                <a:sym typeface="+mn-ea"/>
              </a:rPr>
              <a:t>, </a:t>
            </a:r>
            <a:r>
              <a:rPr lang="en-US" dirty="0" err="1" smtClean="0">
                <a:sym typeface="+mn-ea"/>
              </a:rPr>
              <a:t>antara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faktor</a:t>
            </a:r>
            <a:r>
              <a:rPr lang="en-US" dirty="0" smtClean="0">
                <a:sym typeface="+mn-ea"/>
              </a:rPr>
              <a:t> yang </a:t>
            </a:r>
            <a:r>
              <a:rPr lang="en-US" dirty="0" err="1" smtClean="0">
                <a:sym typeface="+mn-ea"/>
              </a:rPr>
              <a:t>terlibat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adalah</a:t>
            </a:r>
            <a:r>
              <a:rPr lang="en-US" dirty="0" smtClean="0">
                <a:sym typeface="+mn-ea"/>
              </a:rPr>
              <a:t>: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ym typeface="+mn-ea"/>
              </a:rPr>
              <a:t>Faktor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ibu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bapa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ym typeface="+mn-ea"/>
              </a:rPr>
              <a:t>Faktor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Keluarga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ym typeface="+mn-ea"/>
              </a:rPr>
              <a:t>Faktor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ekonomi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howcard Gothic" panose="04020904020102020604" pitchFamily="82" charset="0"/>
                <a:sym typeface="+mn-ea"/>
              </a:rPr>
              <a:t>3-4 TAHUN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ym typeface="+mn-ea"/>
              </a:rPr>
              <a:t>Bagi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usia</a:t>
            </a:r>
            <a:r>
              <a:rPr lang="en-US" dirty="0" smtClean="0">
                <a:sym typeface="+mn-ea"/>
              </a:rPr>
              <a:t> 3-4 </a:t>
            </a:r>
            <a:r>
              <a:rPr lang="en-US" dirty="0" err="1" smtClean="0">
                <a:sym typeface="+mn-ea"/>
              </a:rPr>
              <a:t>tahun</a:t>
            </a:r>
            <a:r>
              <a:rPr lang="en-US" dirty="0" smtClean="0">
                <a:sym typeface="+mn-ea"/>
              </a:rPr>
              <a:t>, </a:t>
            </a:r>
            <a:r>
              <a:rPr lang="en-US" dirty="0" err="1" smtClean="0">
                <a:sym typeface="+mn-ea"/>
              </a:rPr>
              <a:t>antara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faktor</a:t>
            </a:r>
            <a:r>
              <a:rPr lang="en-US" dirty="0" smtClean="0">
                <a:sym typeface="+mn-ea"/>
              </a:rPr>
              <a:t> yang </a:t>
            </a:r>
            <a:r>
              <a:rPr lang="en-US" dirty="0" err="1" smtClean="0">
                <a:sym typeface="+mn-ea"/>
              </a:rPr>
              <a:t>terlibat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adalah</a:t>
            </a:r>
            <a:r>
              <a:rPr lang="en-US" dirty="0" smtClean="0">
                <a:sym typeface="+mn-ea"/>
              </a:rPr>
              <a:t>: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ym typeface="+mn-ea"/>
              </a:rPr>
              <a:t>Faktor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ibu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bapa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ym typeface="+mn-ea"/>
              </a:rPr>
              <a:t>Faktor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keluarga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ym typeface="+mn-ea"/>
              </a:rPr>
              <a:t>Faktor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adik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beradik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ym typeface="+mn-ea"/>
              </a:rPr>
              <a:t>Faktor</a:t>
            </a:r>
            <a:r>
              <a:rPr lang="en-US" dirty="0" smtClean="0">
                <a:sym typeface="+mn-ea"/>
              </a:rPr>
              <a:t> media </a:t>
            </a:r>
            <a:r>
              <a:rPr lang="en-US" dirty="0" err="1" smtClean="0">
                <a:sym typeface="+mn-ea"/>
              </a:rPr>
              <a:t>massa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ym typeface="+mn-ea"/>
              </a:rPr>
              <a:t>Faktor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ekonomi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ym typeface="+mn-ea"/>
              </a:rPr>
              <a:t>Faktor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rakan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sebaya</a:t>
            </a:r>
            <a:endParaRPr lang="en-US" dirty="0" smtClean="0"/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howcard Gothic" panose="04020904020102020604" pitchFamily="82" charset="0"/>
                <a:sym typeface="+mn-ea"/>
              </a:rPr>
              <a:t>5-6 TAHUN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>
                <a:sym typeface="+mn-ea"/>
              </a:rPr>
              <a:t>Bagi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800" dirty="0" err="1" smtClean="0">
                <a:sym typeface="+mn-ea"/>
              </a:rPr>
              <a:t>usia</a:t>
            </a:r>
            <a:r>
              <a:rPr lang="en-US" sz="2800" dirty="0" smtClean="0">
                <a:sym typeface="+mn-ea"/>
              </a:rPr>
              <a:t> 5-6 </a:t>
            </a:r>
            <a:r>
              <a:rPr lang="en-US" sz="2800" dirty="0" err="1" smtClean="0">
                <a:sym typeface="+mn-ea"/>
              </a:rPr>
              <a:t>tahun</a:t>
            </a:r>
            <a:r>
              <a:rPr lang="en-US" sz="2800" dirty="0" smtClean="0">
                <a:sym typeface="+mn-ea"/>
              </a:rPr>
              <a:t>, </a:t>
            </a:r>
            <a:r>
              <a:rPr lang="en-US" sz="2800" dirty="0" err="1" smtClean="0">
                <a:sym typeface="+mn-ea"/>
              </a:rPr>
              <a:t>antara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800" dirty="0" err="1" smtClean="0">
                <a:sym typeface="+mn-ea"/>
              </a:rPr>
              <a:t>faktor</a:t>
            </a:r>
            <a:r>
              <a:rPr lang="en-US" sz="2800" dirty="0" smtClean="0">
                <a:sym typeface="+mn-ea"/>
              </a:rPr>
              <a:t> yang </a:t>
            </a:r>
            <a:r>
              <a:rPr lang="en-US" sz="2800" dirty="0" err="1" smtClean="0">
                <a:sym typeface="+mn-ea"/>
              </a:rPr>
              <a:t>terlibat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800" dirty="0" err="1" smtClean="0">
                <a:sym typeface="+mn-ea"/>
              </a:rPr>
              <a:t>adalah</a:t>
            </a:r>
            <a:r>
              <a:rPr lang="en-US" sz="2400" dirty="0" smtClean="0">
                <a:sym typeface="+mn-ea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ym typeface="+mn-ea"/>
              </a:rPr>
              <a:t>Faktor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800" dirty="0" err="1" smtClean="0">
                <a:sym typeface="+mn-ea"/>
              </a:rPr>
              <a:t>ibu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400" dirty="0" err="1" smtClean="0">
                <a:sym typeface="+mn-ea"/>
              </a:rPr>
              <a:t>bapa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ym typeface="+mn-ea"/>
              </a:rPr>
              <a:t>Faktor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800" dirty="0" err="1" smtClean="0">
                <a:sym typeface="+mn-ea"/>
              </a:rPr>
              <a:t>adik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400" dirty="0" err="1" smtClean="0">
                <a:sym typeface="+mn-ea"/>
              </a:rPr>
              <a:t>beradik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ym typeface="+mn-ea"/>
              </a:rPr>
              <a:t>Faktor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400" dirty="0" err="1" smtClean="0">
                <a:sym typeface="+mn-ea"/>
              </a:rPr>
              <a:t>keluarga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ym typeface="+mn-ea"/>
              </a:rPr>
              <a:t>Faktor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400" dirty="0" err="1" smtClean="0">
                <a:sym typeface="+mn-ea"/>
              </a:rPr>
              <a:t>ekonomi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ym typeface="+mn-ea"/>
              </a:rPr>
              <a:t>Faktor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400" dirty="0" err="1" smtClean="0">
                <a:sym typeface="+mn-ea"/>
              </a:rPr>
              <a:t>budaya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ym typeface="+mn-ea"/>
              </a:rPr>
              <a:t>Faktor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800" dirty="0" err="1" smtClean="0">
                <a:sym typeface="+mn-ea"/>
              </a:rPr>
              <a:t>sekolah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800" dirty="0" err="1" smtClean="0">
                <a:sym typeface="+mn-ea"/>
              </a:rPr>
              <a:t>dan</a:t>
            </a:r>
            <a:r>
              <a:rPr lang="en-US" sz="2400" dirty="0" smtClean="0">
                <a:sym typeface="+mn-ea"/>
              </a:rPr>
              <a:t> guru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ym typeface="+mn-ea"/>
              </a:rPr>
              <a:t>Faktor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800" dirty="0" err="1" smtClean="0">
                <a:sym typeface="+mn-ea"/>
              </a:rPr>
              <a:t>rakan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800" dirty="0" err="1" smtClean="0">
                <a:sym typeface="+mn-ea"/>
              </a:rPr>
              <a:t>sebaya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howcard Gothic" panose="04020904020102020604" pitchFamily="82" charset="0"/>
                <a:sym typeface="+mn-ea"/>
              </a:rPr>
              <a:t>AKTIVITI UNTUK KANAK-KANAK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7655"/>
            <a:ext cx="8229600" cy="4913630"/>
          </a:xfrm>
        </p:spPr>
        <p:txBody>
          <a:bodyPr/>
          <a:lstStyle/>
          <a:p>
            <a:pPr algn="just"/>
            <a:r>
              <a:rPr lang="en-US" sz="2800" dirty="0" err="1" smtClean="0">
                <a:sym typeface="+mn-ea"/>
              </a:rPr>
              <a:t>Menguruskan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800" dirty="0" err="1" smtClean="0">
                <a:sym typeface="+mn-ea"/>
              </a:rPr>
              <a:t>tingkah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800" dirty="0" err="1" smtClean="0">
                <a:sym typeface="+mn-ea"/>
              </a:rPr>
              <a:t>laku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800" dirty="0" err="1" smtClean="0">
                <a:sym typeface="+mn-ea"/>
              </a:rPr>
              <a:t>kanak-kanak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800" dirty="0" err="1" smtClean="0">
                <a:sym typeface="+mn-ea"/>
              </a:rPr>
              <a:t>memerlukan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800" dirty="0" err="1" smtClean="0">
                <a:sym typeface="+mn-ea"/>
              </a:rPr>
              <a:t>kesabaran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800" dirty="0" err="1" smtClean="0">
                <a:sym typeface="+mn-ea"/>
              </a:rPr>
              <a:t>dan</a:t>
            </a:r>
            <a:r>
              <a:rPr lang="en-US" sz="2800" dirty="0" smtClean="0">
                <a:sym typeface="+mn-ea"/>
              </a:rPr>
              <a:t> juga </a:t>
            </a:r>
            <a:r>
              <a:rPr lang="en-US" sz="2800" dirty="0" err="1" smtClean="0">
                <a:sym typeface="+mn-ea"/>
              </a:rPr>
              <a:t>kreativiti</a:t>
            </a:r>
            <a:r>
              <a:rPr lang="en-US" sz="2400" dirty="0" smtClean="0">
                <a:sym typeface="+mn-ea"/>
              </a:rPr>
              <a:t>.</a:t>
            </a:r>
          </a:p>
          <a:p>
            <a:pPr algn="just"/>
            <a:r>
              <a:rPr lang="en-US" sz="2800" dirty="0" smtClean="0">
                <a:sym typeface="+mn-ea"/>
              </a:rPr>
              <a:t>Kanak-</a:t>
            </a:r>
            <a:r>
              <a:rPr lang="en-US" sz="2800" dirty="0" err="1" smtClean="0">
                <a:sym typeface="+mn-ea"/>
              </a:rPr>
              <a:t>kanak</a:t>
            </a:r>
            <a:r>
              <a:rPr lang="en-US" sz="2800" dirty="0" smtClean="0">
                <a:sym typeface="+mn-ea"/>
              </a:rPr>
              <a:t> yang </a:t>
            </a:r>
            <a:r>
              <a:rPr lang="en-US" sz="2800" dirty="0" err="1" smtClean="0">
                <a:sym typeface="+mn-ea"/>
              </a:rPr>
              <a:t>mengalami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800" dirty="0" err="1" smtClean="0">
                <a:sym typeface="+mn-ea"/>
              </a:rPr>
              <a:t>masalah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800" dirty="0" err="1" smtClean="0">
                <a:sym typeface="+mn-ea"/>
              </a:rPr>
              <a:t>tingkah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800" dirty="0" err="1" smtClean="0">
                <a:sym typeface="+mn-ea"/>
              </a:rPr>
              <a:t>laku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800" dirty="0" err="1" smtClean="0">
                <a:sym typeface="+mn-ea"/>
              </a:rPr>
              <a:t>merupakan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800" dirty="0" err="1" smtClean="0">
                <a:sym typeface="+mn-ea"/>
              </a:rPr>
              <a:t>satu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800" dirty="0" err="1" smtClean="0">
                <a:sym typeface="+mn-ea"/>
              </a:rPr>
              <a:t>cabaran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800" dirty="0" err="1" smtClean="0">
                <a:sym typeface="+mn-ea"/>
              </a:rPr>
              <a:t>buat</a:t>
            </a:r>
            <a:r>
              <a:rPr lang="en-US" sz="2800" dirty="0" smtClean="0">
                <a:sym typeface="+mn-ea"/>
              </a:rPr>
              <a:t> guru </a:t>
            </a:r>
            <a:r>
              <a:rPr lang="en-US" sz="2800" dirty="0" err="1" smtClean="0">
                <a:sym typeface="+mn-ea"/>
              </a:rPr>
              <a:t>mahupun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800" dirty="0" err="1" smtClean="0">
                <a:sym typeface="+mn-ea"/>
              </a:rPr>
              <a:t>ibu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800" dirty="0" err="1" smtClean="0">
                <a:sym typeface="+mn-ea"/>
              </a:rPr>
              <a:t>bapa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800" dirty="0" err="1" smtClean="0">
                <a:sym typeface="+mn-ea"/>
              </a:rPr>
              <a:t>dalam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800" dirty="0" err="1" smtClean="0">
                <a:sym typeface="+mn-ea"/>
              </a:rPr>
              <a:t>menangani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800" dirty="0" err="1" smtClean="0">
                <a:sym typeface="+mn-ea"/>
              </a:rPr>
              <a:t>situasi</a:t>
            </a:r>
            <a:r>
              <a:rPr lang="en-US" sz="2800" dirty="0" smtClean="0">
                <a:sym typeface="+mn-ea"/>
              </a:rPr>
              <a:t> yang </a:t>
            </a:r>
            <a:r>
              <a:rPr lang="en-US" sz="2800" dirty="0" err="1" smtClean="0">
                <a:sym typeface="+mn-ea"/>
              </a:rPr>
              <a:t>terlibat</a:t>
            </a:r>
            <a:r>
              <a:rPr lang="en-US" sz="2400" dirty="0" smtClean="0">
                <a:sym typeface="+mn-ea"/>
              </a:rPr>
              <a:t>.</a:t>
            </a:r>
          </a:p>
          <a:p>
            <a:pPr algn="just"/>
            <a:r>
              <a:rPr lang="en-US" sz="2800" dirty="0" err="1" smtClean="0">
                <a:sym typeface="+mn-ea"/>
              </a:rPr>
              <a:t>Aktiviti</a:t>
            </a:r>
            <a:r>
              <a:rPr lang="en-US" sz="2800" dirty="0" smtClean="0">
                <a:sym typeface="+mn-ea"/>
              </a:rPr>
              <a:t> yang </a:t>
            </a:r>
            <a:r>
              <a:rPr lang="en-US" sz="2800" dirty="0" err="1" smtClean="0">
                <a:sym typeface="+mn-ea"/>
              </a:rPr>
              <a:t>bersesuaian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800" dirty="0" err="1" smtClean="0">
                <a:sym typeface="+mn-ea"/>
              </a:rPr>
              <a:t>dan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800" dirty="0" err="1" smtClean="0">
                <a:sym typeface="+mn-ea"/>
              </a:rPr>
              <a:t>menarik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800" dirty="0" err="1" smtClean="0">
                <a:sym typeface="+mn-ea"/>
              </a:rPr>
              <a:t>mampu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800" dirty="0" err="1" smtClean="0">
                <a:sym typeface="+mn-ea"/>
              </a:rPr>
              <a:t>menangani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800" dirty="0" err="1" smtClean="0">
                <a:sym typeface="+mn-ea"/>
              </a:rPr>
              <a:t>masalah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800" dirty="0" err="1" smtClean="0">
                <a:sym typeface="+mn-ea"/>
              </a:rPr>
              <a:t>ini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800" dirty="0" err="1" smtClean="0">
                <a:sym typeface="+mn-ea"/>
              </a:rPr>
              <a:t>serta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800" dirty="0" err="1" smtClean="0">
                <a:sym typeface="+mn-ea"/>
              </a:rPr>
              <a:t>dapat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800" dirty="0" err="1" smtClean="0">
                <a:sym typeface="+mn-ea"/>
              </a:rPr>
              <a:t>mengurangkan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800" dirty="0" err="1" smtClean="0">
                <a:sym typeface="+mn-ea"/>
              </a:rPr>
              <a:t>tingkah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800" dirty="0" err="1" smtClean="0">
                <a:sym typeface="+mn-ea"/>
              </a:rPr>
              <a:t>laku</a:t>
            </a:r>
            <a:r>
              <a:rPr lang="en-US" sz="2800" dirty="0" smtClean="0">
                <a:sym typeface="+mn-ea"/>
              </a:rPr>
              <a:t> yang </a:t>
            </a:r>
            <a:r>
              <a:rPr lang="en-US" sz="2800" dirty="0" err="1" smtClean="0">
                <a:sym typeface="+mn-ea"/>
              </a:rPr>
              <a:t>tidak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800" dirty="0" err="1" smtClean="0">
                <a:sym typeface="+mn-ea"/>
              </a:rPr>
              <a:t>bersesuaian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800" dirty="0" err="1" smtClean="0">
                <a:sym typeface="+mn-ea"/>
              </a:rPr>
              <a:t>dalam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800" dirty="0" err="1" smtClean="0">
                <a:sym typeface="+mn-ea"/>
              </a:rPr>
              <a:t>kalangan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800" dirty="0" err="1" smtClean="0">
                <a:sym typeface="+mn-ea"/>
              </a:rPr>
              <a:t>kanak-kanak</a:t>
            </a:r>
            <a:r>
              <a:rPr lang="en-US" sz="2800" dirty="0" smtClean="0">
                <a:sym typeface="+mn-ea"/>
              </a:rPr>
              <a:t>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+mn-ea"/>
              </a:rPr>
              <a:t>Antara </a:t>
            </a:r>
            <a:r>
              <a:rPr lang="en-US" dirty="0" err="1" smtClean="0">
                <a:sym typeface="+mn-ea"/>
              </a:rPr>
              <a:t>aktiviti</a:t>
            </a:r>
            <a:r>
              <a:rPr lang="en-US" dirty="0" smtClean="0">
                <a:sym typeface="+mn-ea"/>
              </a:rPr>
              <a:t> yang </a:t>
            </a:r>
            <a:r>
              <a:rPr lang="en-US" dirty="0" err="1" smtClean="0">
                <a:sym typeface="+mn-ea"/>
              </a:rPr>
              <a:t>dapat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dilakukan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adalah</a:t>
            </a:r>
            <a:r>
              <a:rPr lang="en-US" dirty="0" smtClean="0">
                <a:sym typeface="+mn-ea"/>
              </a:rPr>
              <a:t>:</a:t>
            </a:r>
            <a:endParaRPr lang="en-US" dirty="0" smtClean="0"/>
          </a:p>
          <a:p>
            <a:endParaRPr lang="en-US" dirty="0"/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>
                <a:sym typeface="+mn-ea"/>
              </a:rPr>
              <a:t>Bermain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>
                <a:sym typeface="+mn-ea"/>
              </a:rPr>
              <a:t>Bercerita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>
                <a:sym typeface="+mn-ea"/>
              </a:rPr>
              <a:t>Seni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dan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kraf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>
                <a:sym typeface="+mn-ea"/>
              </a:rPr>
              <a:t>Muzik</a:t>
            </a:r>
            <a:endParaRPr lang="en-US" dirty="0"/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pple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427</Words>
  <Application>Microsoft Office PowerPoint</Application>
  <PresentationFormat>On-screen Show (4:3)</PresentationFormat>
  <Paragraphs>92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Apple-PowerPoint-Template</vt:lpstr>
      <vt:lpstr>MEMAHAMI TINGKAH LAKU KANAK-KANAK  (AK 1313) </vt:lpstr>
      <vt:lpstr>FAKTOR YANG MEMPENGARUHI TINGKAH LAKU KANAK-KANAK</vt:lpstr>
      <vt:lpstr>Slide 3</vt:lpstr>
      <vt:lpstr>Slide 4</vt:lpstr>
      <vt:lpstr>0-2 TAHUN</vt:lpstr>
      <vt:lpstr>3-4 TAHUN</vt:lpstr>
      <vt:lpstr>5-6 TAHUN</vt:lpstr>
      <vt:lpstr>AKTIVITI UNTUK KANAK-KANAK</vt:lpstr>
      <vt:lpstr>Slide 9</vt:lpstr>
      <vt:lpstr>BERCERITA</vt:lpstr>
      <vt:lpstr>Slide 11</vt:lpstr>
      <vt:lpstr>Slide 12</vt:lpstr>
      <vt:lpstr>BERMAIN</vt:lpstr>
      <vt:lpstr>Slide 14</vt:lpstr>
      <vt:lpstr>SENI DAN KRAF</vt:lpstr>
      <vt:lpstr>Slide 16</vt:lpstr>
      <vt:lpstr>MUZIK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MEMAHAMI TINGKAH LAKU KANAK-KANAK  (AK 1313) </dc:title>
  <dc:creator/>
  <cp:lastModifiedBy>GL40</cp:lastModifiedBy>
  <cp:revision>4</cp:revision>
  <dcterms:created xsi:type="dcterms:W3CDTF">2014-08-22T21:40:43Z</dcterms:created>
  <dcterms:modified xsi:type="dcterms:W3CDTF">2018-01-04T09:13:39Z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ame">
    <vt:lpwstr>PinZ1qoiwQ46833.ppt</vt:lpwstr>
  </property>
  <property fmtid="{D5CDD505-2E9C-101B-9397-08002B2CF9AE}" pid="3" name="fileid">
    <vt:lpwstr>508795</vt:lpwstr>
  </property>
  <property fmtid="{D5CDD505-2E9C-101B-9397-08002B2CF9AE}" pid="4" name="KSOProductBuildVer">
    <vt:lpwstr>1033-10.2.0.5811</vt:lpwstr>
  </property>
</Properties>
</file>