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80" r:id="rId6"/>
    <p:sldId id="257" r:id="rId7"/>
    <p:sldId id="258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69" r:id="rId17"/>
    <p:sldId id="277" r:id="rId18"/>
    <p:sldId id="270" r:id="rId19"/>
    <p:sldId id="272" r:id="rId20"/>
    <p:sldId id="273" r:id="rId21"/>
    <p:sldId id="279" r:id="rId22"/>
    <p:sldId id="283" r:id="rId23"/>
    <p:sldId id="274" r:id="rId24"/>
    <p:sldId id="275" r:id="rId25"/>
    <p:sldId id="282" r:id="rId26"/>
    <p:sldId id="27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3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4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0E2D94F-9D7C-48AC-A50A-38B1DCAA10AC}" type="datetimeFigureOut">
              <a:rPr lang="en-US" smtClean="0"/>
              <a:pPr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C0256C5-D870-4D55-AC31-CDFFB1EA6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7620000" cy="1752600"/>
          </a:xfrm>
        </p:spPr>
        <p:txBody>
          <a:bodyPr>
            <a:noAutofit/>
          </a:bodyPr>
          <a:lstStyle/>
          <a:p>
            <a:pPr algn="r"/>
            <a:r>
              <a:rPr lang="en-US" sz="6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Penilaian</a:t>
            </a:r>
            <a:r>
              <a:rPr lang="en-US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Pemerhatian</a:t>
            </a:r>
            <a:r>
              <a:rPr lang="en-US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6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PAKK</a:t>
            </a:r>
            <a:endParaRPr lang="en-US" sz="6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Panduan</a:t>
            </a:r>
            <a:r>
              <a:rPr lang="en-US" b="1" dirty="0"/>
              <a:t> </a:t>
            </a:r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 err="1"/>
              <a:t>Rekod</a:t>
            </a:r>
            <a:r>
              <a:rPr lang="en-US" b="1" dirty="0"/>
              <a:t> </a:t>
            </a:r>
            <a:r>
              <a:rPr lang="en-US" b="1" dirty="0" err="1" smtClean="0"/>
              <a:t>Anekdot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err="1">
                <a:latin typeface="Comic Sans MS" pitchFamily="66" charset="0"/>
              </a:rPr>
              <a:t>Membuat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pemerhatian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peristiwa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signifikan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walaupun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dirancang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Kanak-kanak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hendak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diperhatikan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perlu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ditentukan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Mengenalpasti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sama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ada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peristiwa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penting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kepada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perkembangan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kanak-kanak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tidak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menulis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apa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dilihat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secara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objektif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Menulis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perkara-perkara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menggambarkan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perkembangan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kanak-kanak</a:t>
            </a:r>
            <a:r>
              <a:rPr lang="en-US" dirty="0">
                <a:latin typeface="Comic Sans MS" pitchFamily="66" charset="0"/>
              </a:rPr>
              <a:t>,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s-MY" u="sng" dirty="0"/>
              <a:t>Contoh format rekod </a:t>
            </a:r>
            <a:r>
              <a:rPr lang="ms-MY" u="sng" dirty="0" smtClean="0"/>
              <a:t>anekdot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2961" t="30631" r="21643" b="14414"/>
          <a:stretch>
            <a:fillRect/>
          </a:stretch>
        </p:blipFill>
        <p:spPr bwMode="auto">
          <a:xfrm>
            <a:off x="381000" y="16002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8461" t="31183" r="52308" b="17262"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2)</a:t>
            </a:r>
            <a:r>
              <a:rPr lang="en-US" b="1" dirty="0"/>
              <a:t> </a:t>
            </a:r>
            <a:r>
              <a:rPr lang="en-US" b="1" dirty="0" err="1"/>
              <a:t>Senarai</a:t>
            </a:r>
            <a:r>
              <a:rPr lang="en-US" b="1" dirty="0"/>
              <a:t> </a:t>
            </a:r>
            <a:r>
              <a:rPr lang="en-US" b="1" dirty="0" err="1" smtClean="0"/>
              <a:t>semak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Comic Sans MS" pitchFamily="66" charset="0"/>
              </a:rPr>
              <a:t>Rekod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ini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dapat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mengaitkan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perubahan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tingkah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laku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kanak-kanak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dengan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hasil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pembelajaran</a:t>
            </a:r>
            <a:r>
              <a:rPr lang="en-US" sz="3200" dirty="0">
                <a:latin typeface="Comic Sans MS" pitchFamily="66" charset="0"/>
              </a:rPr>
              <a:t>. 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err="1" smtClean="0">
                <a:latin typeface="Comic Sans MS" pitchFamily="66" charset="0"/>
              </a:rPr>
              <a:t>Biasanya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senarai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semak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dibuat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berdasarkan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Kurikulum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Standard </a:t>
            </a:r>
            <a:r>
              <a:rPr lang="en-US" sz="3200" dirty="0" err="1" smtClean="0">
                <a:latin typeface="Comic Sans MS" pitchFamily="66" charset="0"/>
              </a:rPr>
              <a:t>Prasekolah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Kebangsaan</a:t>
            </a:r>
            <a:r>
              <a:rPr lang="en-US" sz="3200" smtClean="0">
                <a:latin typeface="Comic Sans MS" pitchFamily="66" charset="0"/>
              </a:rPr>
              <a:t> (KSPK).</a:t>
            </a:r>
            <a:endParaRPr lang="en-US" sz="3200" dirty="0"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Panduan</a:t>
            </a:r>
            <a:r>
              <a:rPr lang="en-US" b="1" dirty="0"/>
              <a:t> </a:t>
            </a:r>
            <a:r>
              <a:rPr lang="en-US" b="1" dirty="0" err="1"/>
              <a:t>menyediakan</a:t>
            </a:r>
            <a:r>
              <a:rPr lang="en-US" b="1" dirty="0"/>
              <a:t> </a:t>
            </a:r>
            <a:r>
              <a:rPr lang="en-US" b="1" dirty="0" err="1"/>
              <a:t>Senarai</a:t>
            </a:r>
            <a:r>
              <a:rPr lang="en-US" b="1" dirty="0"/>
              <a:t> </a:t>
            </a:r>
            <a:r>
              <a:rPr lang="en-US" b="1" dirty="0" err="1" smtClean="0"/>
              <a:t>Semak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>
                <a:latin typeface="Comic Sans MS" pitchFamily="66" charset="0"/>
              </a:rPr>
              <a:t>Disediakan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lebih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awal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sebelum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pemerhatian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dibuat</a:t>
            </a:r>
            <a:endParaRPr lang="en-US" sz="2800" dirty="0">
              <a:latin typeface="Comic Sans MS" pitchFamily="66" charset="0"/>
            </a:endParaRPr>
          </a:p>
          <a:p>
            <a:pPr lvl="0"/>
            <a:r>
              <a:rPr lang="en-US" sz="2800" dirty="0" err="1">
                <a:latin typeface="Comic Sans MS" pitchFamily="66" charset="0"/>
              </a:rPr>
              <a:t>Tingkah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laku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ingin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diperhatikan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dinyatakan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jelas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ringkas</a:t>
            </a:r>
            <a:endParaRPr lang="en-US" sz="2800" dirty="0">
              <a:latin typeface="Comic Sans MS" pitchFamily="66" charset="0"/>
            </a:endParaRPr>
          </a:p>
          <a:p>
            <a:pPr lvl="0"/>
            <a:r>
              <a:rPr lang="en-US" sz="2800" dirty="0" err="1">
                <a:latin typeface="Comic Sans MS" pitchFamily="66" charset="0"/>
              </a:rPr>
              <a:t>Digunakan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bagi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menilai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tingkah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laku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mudah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konteks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semulajadi</a:t>
            </a:r>
            <a:endParaRPr lang="en-US" sz="2800" dirty="0">
              <a:latin typeface="Comic Sans MS" pitchFamily="66" charset="0"/>
            </a:endParaRPr>
          </a:p>
          <a:p>
            <a:pPr lvl="0"/>
            <a:r>
              <a:rPr lang="en-US" sz="2800" dirty="0" err="1">
                <a:latin typeface="Comic Sans MS" pitchFamily="66" charset="0"/>
              </a:rPr>
              <a:t>Hanya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kemahiran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penting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dinyatakan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senarai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semak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1" y="914400"/>
            <a:ext cx="7543800" cy="50673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Comic Sans MS" pitchFamily="66" charset="0"/>
              </a:rPr>
              <a:t>Item </a:t>
            </a:r>
            <a:r>
              <a:rPr lang="en-US" sz="2800" dirty="0" err="1" smtClean="0">
                <a:latin typeface="Comic Sans MS" pitchFamily="66" charset="0"/>
              </a:rPr>
              <a:t>dalam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senarai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disusn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mengikut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pemeringkatan</a:t>
            </a:r>
            <a:endParaRPr lang="en-US" sz="2800" dirty="0" smtClean="0"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Maklumat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untuk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melengkapkan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senarai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boleh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didapati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daripada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melakukan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satu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atau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dua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pemerhatian</a:t>
            </a:r>
            <a:endParaRPr lang="en-US" sz="2800" dirty="0" smtClean="0"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Dapat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ditandakan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semasa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atau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selepas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pemerhatian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dijalankan</a:t>
            </a:r>
            <a:endParaRPr lang="en-US" sz="2800" dirty="0" smtClean="0">
              <a:latin typeface="Comic Sans MS" pitchFamily="66" charset="0"/>
            </a:endParaRPr>
          </a:p>
          <a:p>
            <a:pPr lvl="0"/>
            <a:r>
              <a:rPr lang="en-US" sz="2800" dirty="0" err="1" smtClean="0">
                <a:latin typeface="Comic Sans MS" pitchFamily="66" charset="0"/>
              </a:rPr>
              <a:t>Dilakukan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sekura-kurangnya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tiga</a:t>
            </a:r>
            <a:r>
              <a:rPr lang="en-US" sz="2800" dirty="0" smtClean="0">
                <a:latin typeface="Comic Sans MS" pitchFamily="66" charset="0"/>
              </a:rPr>
              <a:t> kali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latin typeface="Comic Sans MS" pitchFamily="66" charset="0"/>
              </a:rPr>
              <a:t>Tetapi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senarai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dibina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bergantung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kepada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jenis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pemerhatian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perkembangan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yang </a:t>
            </a:r>
            <a:r>
              <a:rPr lang="en-US" sz="2800" dirty="0" err="1" smtClean="0">
                <a:latin typeface="Comic Sans MS" pitchFamily="66" charset="0"/>
              </a:rPr>
              <a:t>hendak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diperhatikan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0960" t="51828" r="15138" b="27963"/>
          <a:stretch>
            <a:fillRect/>
          </a:stretch>
        </p:blipFill>
        <p:spPr bwMode="auto">
          <a:xfrm>
            <a:off x="304800" y="2286000"/>
            <a:ext cx="853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4336" t="23766" r="48718" b="8462"/>
          <a:stretch>
            <a:fillRect/>
          </a:stretch>
        </p:blipFill>
        <p:spPr bwMode="auto">
          <a:xfrm>
            <a:off x="381000" y="152400"/>
            <a:ext cx="8458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</a:t>
            </a:r>
            <a:r>
              <a:rPr lang="en-US" b="1" dirty="0" err="1"/>
              <a:t>Rekod</a:t>
            </a:r>
            <a:r>
              <a:rPr lang="en-US" b="1" dirty="0"/>
              <a:t> </a:t>
            </a:r>
            <a:r>
              <a:rPr lang="en-US" b="1" dirty="0" err="1"/>
              <a:t>Berterusan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latin typeface="Comic Sans MS" pitchFamily="66" charset="0"/>
              </a:rPr>
              <a:t>menggunakan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kaedah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sama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dengan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penilisan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rekod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anekdot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tetapi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ditulis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berdasarkan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fakta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tepat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jangka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masa</a:t>
            </a:r>
            <a:r>
              <a:rPr lang="en-US" sz="2800" dirty="0">
                <a:latin typeface="Comic Sans MS" pitchFamily="66" charset="0"/>
              </a:rPr>
              <a:t> yang </a:t>
            </a:r>
            <a:r>
              <a:rPr lang="en-US" sz="2800" dirty="0" err="1">
                <a:latin typeface="Comic Sans MS" pitchFamily="66" charset="0"/>
              </a:rPr>
              <a:t>telah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ditentukan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Rekod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dibuat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atas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individu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atau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kumpulan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kanak-kanak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semasa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berlakunya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sesuatu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peristiwa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Pemerhatian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yang </a:t>
            </a:r>
            <a:r>
              <a:rPr lang="en-US" sz="2800" dirty="0" err="1">
                <a:latin typeface="Comic Sans MS" pitchFamily="66" charset="0"/>
              </a:rPr>
              <a:t>terperinci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biasanya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dijalankan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dalam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tempoh</a:t>
            </a:r>
            <a:r>
              <a:rPr lang="en-US" sz="2800" dirty="0">
                <a:latin typeface="Comic Sans MS" pitchFamily="66" charset="0"/>
              </a:rPr>
              <a:t> 10 </a:t>
            </a:r>
            <a:r>
              <a:rPr lang="en-US" sz="2800" dirty="0" err="1">
                <a:latin typeface="Comic Sans MS" pitchFamily="66" charset="0"/>
              </a:rPr>
              <a:t>minit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/>
              <a:t>Panduan</a:t>
            </a:r>
            <a:r>
              <a:rPr lang="en-US" sz="3200" b="1" dirty="0"/>
              <a:t> </a:t>
            </a:r>
            <a:r>
              <a:rPr lang="en-US" sz="3200" b="1" dirty="0" err="1"/>
              <a:t>Menyediakan</a:t>
            </a:r>
            <a:r>
              <a:rPr lang="en-US" sz="3200" b="1" dirty="0"/>
              <a:t> </a:t>
            </a:r>
            <a:r>
              <a:rPr lang="en-US" sz="3200" b="1" dirty="0" err="1"/>
              <a:t>Rekod</a:t>
            </a:r>
            <a:r>
              <a:rPr lang="en-US" sz="3200" b="1" dirty="0"/>
              <a:t> </a:t>
            </a:r>
            <a:r>
              <a:rPr lang="en-US" sz="3200" b="1" dirty="0" err="1" smtClean="0"/>
              <a:t>Berterusan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0" y="1752600"/>
            <a:ext cx="7735489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>
                <a:latin typeface="Comic Sans MS" pitchFamily="66" charset="0"/>
              </a:rPr>
              <a:t>Tingkah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laku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kanak-kanak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ruang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atau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sudut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pembelajaran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diperhatikan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sesuai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0"/>
            <a:r>
              <a:rPr lang="en-US" dirty="0" err="1">
                <a:latin typeface="Comic Sans MS" pitchFamily="66" charset="0"/>
              </a:rPr>
              <a:t>Rekodkan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semua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perlakuan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murid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persatu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dengan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padat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serta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jelaskan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bagaimana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setiap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aksi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berlaku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hanya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perkara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sebenar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berlaku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menerangkan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aksi</a:t>
            </a:r>
            <a:r>
              <a:rPr lang="en-US" dirty="0">
                <a:latin typeface="Comic Sans MS" pitchFamily="66" charset="0"/>
              </a:rPr>
              <a:t>.</a:t>
            </a:r>
          </a:p>
          <a:p>
            <a:pPr lvl="0"/>
            <a:r>
              <a:rPr lang="en-US" dirty="0" err="1">
                <a:latin typeface="Comic Sans MS" pitchFamily="66" charset="0"/>
              </a:rPr>
              <a:t>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bahasa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mudah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difahami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Pastikan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rekod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dicatat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mengikut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urutan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peristiwa</a:t>
            </a:r>
            <a:endParaRPr lang="en-US" dirty="0">
              <a:latin typeface="Comic Sans MS" pitchFamily="66" charset="0"/>
            </a:endParaRPr>
          </a:p>
          <a:p>
            <a:pPr lvl="0"/>
            <a:r>
              <a:rPr lang="en-US" dirty="0" err="1">
                <a:latin typeface="Comic Sans MS" pitchFamily="66" charset="0"/>
              </a:rPr>
              <a:t>Tentukan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masa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Berlin Sans FB Demi" pitchFamily="34" charset="0"/>
              </a:rPr>
              <a:t>Maksud</a:t>
            </a:r>
            <a:r>
              <a:rPr lang="en-US" b="1" dirty="0">
                <a:latin typeface="Berlin Sans FB Demi" pitchFamily="34" charset="0"/>
              </a:rPr>
              <a:t> </a:t>
            </a:r>
            <a:r>
              <a:rPr lang="en-US" b="1" dirty="0" err="1" smtClean="0">
                <a:latin typeface="Berlin Sans FB Demi" pitchFamily="34" charset="0"/>
              </a:rPr>
              <a:t>Penilaian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bermaksud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perbuatan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keputusan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tentang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beberapa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maksud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penyelesaian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kaedah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bahan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sebagainya</a:t>
            </a:r>
            <a:r>
              <a:rPr lang="en-US" dirty="0">
                <a:latin typeface="Comic Sans MS" pitchFamily="66" charset="0"/>
              </a:rPr>
              <a:t> (Bloom, 1956).</a:t>
            </a:r>
          </a:p>
          <a:p>
            <a:r>
              <a:rPr lang="en-US" dirty="0">
                <a:latin typeface="Comic Sans MS" pitchFamily="66" charset="0"/>
              </a:rPr>
              <a:t> </a:t>
            </a:r>
            <a:r>
              <a:rPr lang="en-US" dirty="0" err="1">
                <a:latin typeface="Comic Sans MS" pitchFamily="66" charset="0"/>
              </a:rPr>
              <a:t>penilaian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merupakan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proses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sistematik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mendapat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membuat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keputusan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bagi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tindakan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selanjutnya</a:t>
            </a:r>
            <a:r>
              <a:rPr lang="en-US" dirty="0">
                <a:latin typeface="Comic Sans MS" pitchFamily="66" charset="0"/>
              </a:rPr>
              <a:t>.   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Penilaian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proses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pengumpulan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maklumat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tentang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perkembangan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kemajuan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menggunakan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pelbagai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kaedah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format </a:t>
            </a:r>
            <a:r>
              <a:rPr lang="en-US" b="1" dirty="0" err="1"/>
              <a:t>rekod</a:t>
            </a:r>
            <a:r>
              <a:rPr lang="en-US" b="1" dirty="0"/>
              <a:t> </a:t>
            </a:r>
            <a:r>
              <a:rPr lang="en-US" b="1" dirty="0" err="1" smtClean="0"/>
              <a:t>berterusan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0959" t="31146" r="18306" b="22522"/>
          <a:stretch>
            <a:fillRect/>
          </a:stretch>
        </p:blipFill>
        <p:spPr bwMode="auto">
          <a:xfrm>
            <a:off x="228600" y="1447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41764" t="25186" r="17949" b="22999"/>
          <a:stretch>
            <a:fillRect/>
          </a:stretch>
        </p:blipFill>
        <p:spPr bwMode="auto">
          <a:xfrm>
            <a:off x="304800" y="304800"/>
            <a:ext cx="8534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Perbezaan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rekod</a:t>
            </a:r>
            <a:r>
              <a:rPr lang="en-US" dirty="0"/>
              <a:t> </a:t>
            </a:r>
            <a:r>
              <a:rPr lang="en-US" dirty="0" err="1"/>
              <a:t>anekdot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rekod</a:t>
            </a:r>
            <a:r>
              <a:rPr lang="en-US" dirty="0"/>
              <a:t> </a:t>
            </a:r>
            <a:r>
              <a:rPr lang="en-US" dirty="0" err="1" smtClean="0"/>
              <a:t>berterusan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0959" t="57657" r="18306" b="22072"/>
          <a:stretch>
            <a:fillRect/>
          </a:stretch>
        </p:blipFill>
        <p:spPr bwMode="auto">
          <a:xfrm>
            <a:off x="0" y="18288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</a:t>
            </a:r>
            <a:r>
              <a:rPr lang="en-US" b="1" dirty="0" smtClean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>
                <a:latin typeface="Comic Sans MS" pitchFamily="66" charset="0"/>
              </a:rPr>
              <a:t>merupakan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kaedah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penilaian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autentik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err="1" smtClean="0">
                <a:latin typeface="Comic Sans MS" pitchFamily="66" charset="0"/>
              </a:rPr>
              <a:t>bukan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palsu</a:t>
            </a:r>
            <a:r>
              <a:rPr lang="en-US" sz="2800" dirty="0" smtClean="0">
                <a:latin typeface="Comic Sans MS" pitchFamily="66" charset="0"/>
              </a:rPr>
              <a:t>) </a:t>
            </a:r>
            <a:r>
              <a:rPr lang="en-US" sz="3600" dirty="0" err="1">
                <a:latin typeface="Comic Sans MS" pitchFamily="66" charset="0"/>
              </a:rPr>
              <a:t>kerana</a:t>
            </a:r>
            <a:r>
              <a:rPr lang="en-US" sz="3600" dirty="0">
                <a:latin typeface="Comic Sans MS" pitchFamily="66" charset="0"/>
              </a:rPr>
              <a:t> portfolio </a:t>
            </a:r>
            <a:r>
              <a:rPr lang="en-US" sz="3600" dirty="0" err="1">
                <a:latin typeface="Comic Sans MS" pitchFamily="66" charset="0"/>
              </a:rPr>
              <a:t>merupakan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bukti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pencapaian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sebenar</a:t>
            </a:r>
            <a:r>
              <a:rPr lang="en-US" sz="3600" dirty="0">
                <a:latin typeface="Comic Sans MS" pitchFamily="66" charset="0"/>
              </a:rPr>
              <a:t> </a:t>
            </a:r>
            <a:r>
              <a:rPr lang="en-US" sz="3600" dirty="0" err="1">
                <a:latin typeface="Comic Sans MS" pitchFamily="66" charset="0"/>
              </a:rPr>
              <a:t>murid</a:t>
            </a:r>
            <a:r>
              <a:rPr lang="en-US" sz="3600" dirty="0">
                <a:latin typeface="Comic Sans MS" pitchFamily="66" charset="0"/>
              </a:rPr>
              <a:t>. </a:t>
            </a:r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err="1" smtClean="0">
                <a:latin typeface="Comic Sans MS" pitchFamily="66" charset="0"/>
              </a:rPr>
              <a:t>Koleksi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kerja</a:t>
            </a:r>
            <a:r>
              <a:rPr lang="en-US" sz="3600" dirty="0" smtClean="0">
                <a:latin typeface="Comic Sans MS" pitchFamily="66" charset="0"/>
              </a:rPr>
              <a:t> kanak2 </a:t>
            </a:r>
            <a:r>
              <a:rPr lang="en-US" sz="3600" dirty="0" err="1" smtClean="0">
                <a:latin typeface="Comic Sans MS" pitchFamily="66" charset="0"/>
              </a:rPr>
              <a:t>dan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gambar</a:t>
            </a:r>
            <a:r>
              <a:rPr lang="en-US" sz="3600" dirty="0" smtClean="0">
                <a:latin typeface="Comic Sans MS" pitchFamily="66" charset="0"/>
              </a:rPr>
              <a:t> kanak2 </a:t>
            </a:r>
            <a:r>
              <a:rPr lang="en-US" sz="3600" dirty="0" err="1" smtClean="0">
                <a:latin typeface="Comic Sans MS" pitchFamily="66" charset="0"/>
              </a:rPr>
              <a:t>termasuk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pemerhatian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mengenai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apa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yg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dilakukan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oleh</a:t>
            </a:r>
            <a:r>
              <a:rPr lang="en-US" sz="3600" dirty="0" smtClean="0">
                <a:latin typeface="Comic Sans MS" pitchFamily="66" charset="0"/>
              </a:rPr>
              <a:t> kanak2 </a:t>
            </a:r>
            <a:r>
              <a:rPr lang="en-US" sz="3600" dirty="0" err="1" smtClean="0">
                <a:latin typeface="Comic Sans MS" pitchFamily="66" charset="0"/>
              </a:rPr>
              <a:t>dlm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gambar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tersebut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kandungan</a:t>
            </a:r>
            <a:r>
              <a:rPr lang="en-US" dirty="0"/>
              <a:t>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err="1"/>
              <a:t>Rekod</a:t>
            </a:r>
            <a:r>
              <a:rPr lang="en-US" dirty="0"/>
              <a:t> </a:t>
            </a:r>
            <a:r>
              <a:rPr lang="en-US" dirty="0" err="1"/>
              <a:t>peribadi</a:t>
            </a:r>
            <a:endParaRPr lang="en-US" dirty="0"/>
          </a:p>
          <a:p>
            <a:pPr lvl="0"/>
            <a:r>
              <a:rPr lang="en-US" dirty="0" err="1"/>
              <a:t>Rekod-rekod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endParaRPr lang="en-US" dirty="0"/>
          </a:p>
          <a:p>
            <a:pPr lvl="0"/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kraf</a:t>
            </a:r>
            <a:endParaRPr lang="en-US" dirty="0"/>
          </a:p>
          <a:p>
            <a:pPr lvl="0"/>
            <a:r>
              <a:rPr lang="en-US" dirty="0" err="1"/>
              <a:t>Lukisan</a:t>
            </a:r>
            <a:endParaRPr lang="en-US" dirty="0"/>
          </a:p>
          <a:p>
            <a:pPr lvl="0"/>
            <a:r>
              <a:rPr lang="en-US" dirty="0" err="1"/>
              <a:t>Binaan</a:t>
            </a:r>
            <a:endParaRPr lang="en-US" dirty="0"/>
          </a:p>
          <a:p>
            <a:pPr lvl="0"/>
            <a:r>
              <a:rPr lang="en-US" dirty="0" err="1"/>
              <a:t>Tulisan</a:t>
            </a:r>
            <a:endParaRPr lang="en-US" dirty="0"/>
          </a:p>
          <a:p>
            <a:pPr lvl="0"/>
            <a:r>
              <a:rPr lang="en-US" dirty="0" err="1"/>
              <a:t>Kolaj</a:t>
            </a:r>
            <a:endParaRPr lang="en-US" dirty="0"/>
          </a:p>
          <a:p>
            <a:pPr lvl="0"/>
            <a:r>
              <a:rPr lang="en-US" dirty="0" err="1"/>
              <a:t>Gambar</a:t>
            </a:r>
            <a:endParaRPr lang="en-US" dirty="0"/>
          </a:p>
          <a:p>
            <a:pPr lvl="0"/>
            <a:r>
              <a:rPr lang="en-US" dirty="0" smtClean="0"/>
              <a:t>Audio-video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29642" cy="7747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RUMUSAN PENTAKSIRAN KANAK-KANAK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membantu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perkembangan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r>
              <a:rPr lang="en-US" dirty="0" err="1" smtClean="0">
                <a:latin typeface="Comic Sans MS" pitchFamily="66" charset="0"/>
              </a:rPr>
              <a:t>Ibu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bapa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memahami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bersama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membantu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bertujuan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membanding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melabel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atau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mengasingkan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Menyediakan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intervensi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Memperbaiki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amalan</a:t>
            </a:r>
            <a:r>
              <a:rPr lang="en-US" dirty="0" smtClean="0">
                <a:latin typeface="Comic Sans MS" pitchFamily="66" charset="0"/>
              </a:rPr>
              <a:t> guru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kurikulum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Dilaksanakan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selalu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hari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setiap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masa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828800" y="3962400"/>
            <a:ext cx="5143502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" pitchFamily="34" charset="0"/>
                <a:ea typeface="+mj-ea"/>
                <a:cs typeface="+mj-cs"/>
              </a:rPr>
              <a:t>TERIMA KASIH!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Ul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1.Pemerhatian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Serta : </a:t>
            </a:r>
            <a:r>
              <a:rPr lang="en-US" dirty="0" err="1" smtClean="0"/>
              <a:t>Pengkaji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pemerhatian</a:t>
            </a:r>
            <a:r>
              <a:rPr lang="en-US" dirty="0" smtClean="0"/>
              <a:t> </a:t>
            </a:r>
            <a:r>
              <a:rPr lang="en-US" dirty="0" err="1" smtClean="0"/>
              <a:t>danmengutip</a:t>
            </a:r>
            <a:r>
              <a:rPr lang="en-US" dirty="0" smtClean="0"/>
              <a:t> data </a:t>
            </a:r>
            <a:r>
              <a:rPr lang="en-US" dirty="0" err="1" smtClean="0"/>
              <a:t>tanpa</a:t>
            </a:r>
            <a:r>
              <a:rPr lang="en-US" dirty="0" smtClean="0"/>
              <a:t> 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 </a:t>
            </a:r>
            <a:r>
              <a:rPr lang="en-US" dirty="0" err="1" smtClean="0"/>
              <a:t>apa-apa</a:t>
            </a:r>
            <a:r>
              <a:rPr lang="en-US" dirty="0" smtClean="0"/>
              <a:t> 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 </a:t>
            </a:r>
            <a:r>
              <a:rPr lang="en-US" dirty="0" err="1" smtClean="0"/>
              <a:t>pesertakajian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persekitarannya</a:t>
            </a:r>
            <a:endParaRPr lang="en-US" dirty="0" smtClean="0"/>
          </a:p>
          <a:p>
            <a:r>
              <a:rPr lang="en-US" dirty="0" smtClean="0"/>
              <a:t>.2.Pemerhatian </a:t>
            </a:r>
            <a:r>
              <a:rPr lang="en-US" dirty="0" err="1" smtClean="0"/>
              <a:t>Turut</a:t>
            </a:r>
            <a:r>
              <a:rPr lang="en-US" dirty="0" smtClean="0"/>
              <a:t> Serta : </a:t>
            </a:r>
            <a:r>
              <a:rPr lang="en-US" dirty="0" err="1" smtClean="0"/>
              <a:t>Memerlukan</a:t>
            </a:r>
            <a:r>
              <a:rPr lang="en-US" dirty="0" smtClean="0"/>
              <a:t>   </a:t>
            </a:r>
            <a:r>
              <a:rPr lang="en-US" dirty="0" err="1" smtClean="0"/>
              <a:t>penglibatan</a:t>
            </a:r>
            <a:r>
              <a:rPr lang="en-US" dirty="0" smtClean="0"/>
              <a:t> </a:t>
            </a:r>
            <a:r>
              <a:rPr lang="en-US" dirty="0" err="1" smtClean="0"/>
              <a:t>pengkaji</a:t>
            </a:r>
            <a:r>
              <a:rPr lang="en-US" dirty="0" smtClean="0"/>
              <a:t> 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persekitaran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aktiviti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Perkara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Perlu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Dilakukan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Ketika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Melakukan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Penilaian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1.  </a:t>
            </a:r>
            <a:r>
              <a:rPr lang="en-US" dirty="0" err="1" smtClean="0">
                <a:latin typeface="Comic Sans MS" pitchFamily="66" charset="0"/>
              </a:rPr>
              <a:t>Tujuan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penilaian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dijalankan</a:t>
            </a: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2.  </a:t>
            </a:r>
            <a:r>
              <a:rPr lang="en-US" dirty="0" err="1" smtClean="0">
                <a:latin typeface="Comic Sans MS" pitchFamily="66" charset="0"/>
              </a:rPr>
              <a:t>Jenis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diperlukan</a:t>
            </a: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3.  </a:t>
            </a:r>
            <a:r>
              <a:rPr lang="en-US" dirty="0" err="1" smtClean="0">
                <a:latin typeface="Comic Sans MS" pitchFamily="66" charset="0"/>
              </a:rPr>
              <a:t>Kaedah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mendapatkan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4.  </a:t>
            </a:r>
            <a:r>
              <a:rPr lang="en-US" dirty="0" err="1" smtClean="0">
                <a:latin typeface="Comic Sans MS" pitchFamily="66" charset="0"/>
              </a:rPr>
              <a:t>Alat-alat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yang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mendapatkan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endParaRPr lang="en-US" dirty="0">
              <a:latin typeface="Comic Sans MS" pitchFamily="66" charset="0"/>
            </a:endParaRPr>
          </a:p>
          <a:p>
            <a:pPr>
              <a:buNone/>
            </a:pPr>
            <a:r>
              <a:rPr lang="en-US" dirty="0">
                <a:latin typeface="Comic Sans MS" pitchFamily="66" charset="0"/>
              </a:rPr>
              <a:t>5.  </a:t>
            </a:r>
            <a:r>
              <a:rPr lang="en-US" dirty="0" err="1" smtClean="0">
                <a:latin typeface="Comic Sans MS" pitchFamily="66" charset="0"/>
              </a:rPr>
              <a:t>Kaedah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maklumat</a:t>
            </a:r>
            <a:r>
              <a:rPr lang="en-US" dirty="0">
                <a:latin typeface="Comic Sans MS" pitchFamily="66" charset="0"/>
              </a:rPr>
              <a:t> yang </a:t>
            </a:r>
            <a:r>
              <a:rPr lang="en-US" dirty="0" err="1">
                <a:latin typeface="Comic Sans MS" pitchFamily="66" charset="0"/>
              </a:rPr>
              <a:t>diperoleh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itu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dianalisis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dirumuskan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>
              <a:latin typeface="Comic Sans MS" pitchFamily="66" charset="0"/>
            </a:endParaRPr>
          </a:p>
          <a:p>
            <a:r>
              <a:rPr lang="en-US" sz="2800" dirty="0" err="1">
                <a:latin typeface="Comic Sans MS" pitchFamily="66" charset="0"/>
              </a:rPr>
              <a:t>Kaedah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penilaian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harus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disesuaikan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mengikut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tahap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perkembangan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mental,  </a:t>
            </a:r>
            <a:r>
              <a:rPr lang="en-US" sz="2800" dirty="0" err="1">
                <a:latin typeface="Comic Sans MS" pitchFamily="66" charset="0"/>
              </a:rPr>
              <a:t>sosial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juga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perkembangan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fizikal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kanak-kanak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bagi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setiap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peringkat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err="1">
                <a:latin typeface="Comic Sans MS" pitchFamily="66" charset="0"/>
              </a:rPr>
              <a:t>penilaian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dibuat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mengenal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pasti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sama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ada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perkembangan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mereka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adalah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berlaku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secara</a:t>
            </a:r>
            <a:r>
              <a:rPr lang="en-US" sz="2800" b="1" dirty="0">
                <a:latin typeface="Comic Sans MS" pitchFamily="66" charset="0"/>
              </a:rPr>
              <a:t> normal </a:t>
            </a:r>
            <a:r>
              <a:rPr lang="en-US" sz="2800" b="1" dirty="0" err="1">
                <a:latin typeface="Comic Sans MS" pitchFamily="66" charset="0"/>
              </a:rPr>
              <a:t>atau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err="1">
                <a:latin typeface="Comic Sans MS" pitchFamily="66" charset="0"/>
              </a:rPr>
              <a:t>sebaliknya</a:t>
            </a:r>
            <a:r>
              <a:rPr lang="en-US" sz="2800" b="1" dirty="0">
                <a:latin typeface="Comic Sans MS" pitchFamily="66" charset="0"/>
              </a:rPr>
              <a:t>. </a:t>
            </a:r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Sekiranya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perkembangan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kanak-kanak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adalah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tidak</a:t>
            </a:r>
            <a:r>
              <a:rPr lang="en-US" sz="2800" dirty="0">
                <a:latin typeface="Comic Sans MS" pitchFamily="66" charset="0"/>
              </a:rPr>
              <a:t> normal </a:t>
            </a:r>
            <a:r>
              <a:rPr lang="en-US" sz="2800" dirty="0" err="1">
                <a:latin typeface="Comic Sans MS" pitchFamily="66" charset="0"/>
              </a:rPr>
              <a:t>maka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tindakan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ambil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membantu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kanak-kanak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tersebut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s-MY" sz="2800" dirty="0" smtClean="0">
                <a:latin typeface="Comic Sans MS" pitchFamily="66" charset="0"/>
              </a:rPr>
              <a:t>Mengesan keberkesanan pengajaran </a:t>
            </a:r>
          </a:p>
          <a:p>
            <a:r>
              <a:rPr lang="ms-MY" sz="2800" dirty="0" smtClean="0">
                <a:latin typeface="Comic Sans MS" pitchFamily="66" charset="0"/>
              </a:rPr>
              <a:t>Merancang dan mengubah suai aktiviti pengajaran untuk membantu meningkatkan pertumbuhan dan perkembangan </a:t>
            </a:r>
          </a:p>
          <a:p>
            <a:r>
              <a:rPr lang="ms-MY" sz="2800" dirty="0" smtClean="0">
                <a:latin typeface="Comic Sans MS" pitchFamily="66" charset="0"/>
              </a:rPr>
              <a:t>Melaksanakan tindakan yang sewajarnya dengan segera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Berlin Sans FB Demi" pitchFamily="34" charset="0"/>
              </a:rPr>
              <a:t>Maksud</a:t>
            </a:r>
            <a:r>
              <a:rPr lang="en-US" b="1" dirty="0">
                <a:latin typeface="Berlin Sans FB Demi" pitchFamily="34" charset="0"/>
              </a:rPr>
              <a:t> </a:t>
            </a:r>
            <a:r>
              <a:rPr lang="en-US" b="1" dirty="0" err="1" smtClean="0">
                <a:latin typeface="Berlin Sans FB Demi" pitchFamily="34" charset="0"/>
              </a:rPr>
              <a:t>Pemerhatian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mic Sans MS" pitchFamily="66" charset="0"/>
              </a:rPr>
              <a:t>satu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cara</a:t>
            </a:r>
            <a:r>
              <a:rPr lang="en-US" dirty="0">
                <a:latin typeface="Comic Sans MS" pitchFamily="66" charset="0"/>
              </a:rPr>
              <a:t> paling lama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biasa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serta</a:t>
            </a:r>
            <a:r>
              <a:rPr lang="en-US" dirty="0">
                <a:latin typeface="Comic Sans MS" pitchFamily="66" charset="0"/>
              </a:rPr>
              <a:t> paling </a:t>
            </a:r>
            <a:r>
              <a:rPr lang="en-US" dirty="0" err="1">
                <a:latin typeface="Comic Sans MS" pitchFamily="66" charset="0"/>
              </a:rPr>
              <a:t>berkesan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digunakan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untuk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menilai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pertumbuhan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perkembangan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dan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juga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pembelajaran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kanak-kanak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r">
              <a:buNone/>
            </a:pP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>
                <a:latin typeface="Comic Sans MS" pitchFamily="66" charset="0"/>
              </a:rPr>
              <a:t>Carolyn </a:t>
            </a:r>
            <a:r>
              <a:rPr lang="en-US" dirty="0" err="1">
                <a:latin typeface="Comic Sans MS" pitchFamily="66" charset="0"/>
              </a:rPr>
              <a:t>Seefeldt</a:t>
            </a:r>
            <a:r>
              <a:rPr lang="en-US" dirty="0">
                <a:latin typeface="Comic Sans MS" pitchFamily="66" charset="0"/>
              </a:rPr>
              <a:t>, 1990).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mic Sans MS" pitchFamily="66" charset="0"/>
              </a:rPr>
              <a:t>Guru yang </a:t>
            </a:r>
            <a:r>
              <a:rPr lang="en-US" sz="3200" dirty="0" err="1">
                <a:latin typeface="Comic Sans MS" pitchFamily="66" charset="0"/>
              </a:rPr>
              <a:t>menjalankan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pemerhatian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mestilah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bebas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dari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sebarang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masalah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tekanan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err="1" smtClean="0">
                <a:latin typeface="Comic Sans MS" pitchFamily="66" charset="0"/>
              </a:rPr>
              <a:t>Pemerhatian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ini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boleh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dilakukan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sepanjang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proses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pembelajaran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kanak-kanak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sekolah</a:t>
            </a:r>
            <a:r>
              <a:rPr lang="en-US" sz="3200" dirty="0">
                <a:latin typeface="Comic Sans MS" pitchFamily="66" charset="0"/>
              </a:rPr>
              <a:t>. </a:t>
            </a:r>
            <a:endParaRPr lang="en-US" sz="3200" dirty="0" smtClean="0">
              <a:latin typeface="Comic Sans MS" pitchFamily="66" charset="0"/>
            </a:endParaRPr>
          </a:p>
          <a:p>
            <a:r>
              <a:rPr lang="en-US" sz="3200" dirty="0" err="1">
                <a:latin typeface="Comic Sans MS" pitchFamily="66" charset="0"/>
              </a:rPr>
              <a:t>Setiap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hasil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pemerhatian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perlu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direkodkan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supaya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tiada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sebarang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maklumat</a:t>
            </a:r>
            <a:r>
              <a:rPr lang="en-US" sz="3200" dirty="0">
                <a:latin typeface="Comic Sans MS" pitchFamily="66" charset="0"/>
              </a:rPr>
              <a:t> yang </a:t>
            </a:r>
            <a:r>
              <a:rPr lang="en-US" sz="3200" dirty="0" err="1">
                <a:latin typeface="Comic Sans MS" pitchFamily="66" charset="0"/>
              </a:rPr>
              <a:t>berkenaan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tercicir</a:t>
            </a:r>
            <a:r>
              <a:rPr lang="en-US" sz="3200" dirty="0">
                <a:latin typeface="Comic Sans MS" pitchFamily="66" charset="0"/>
              </a:rPr>
              <a:t>.</a:t>
            </a:r>
          </a:p>
          <a:p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 Demi" pitchFamily="34" charset="0"/>
              </a:rPr>
              <a:t>Penilaian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melalui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dirty="0" err="1" smtClean="0">
                <a:latin typeface="Berlin Sans FB Demi" pitchFamily="34" charset="0"/>
              </a:rPr>
              <a:t>pemerhatian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11" y="2019300"/>
            <a:ext cx="7543800" cy="4229100"/>
          </a:xfrm>
        </p:spPr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3600" b="1" dirty="0" err="1"/>
              <a:t>senarai</a:t>
            </a:r>
            <a:r>
              <a:rPr lang="en-US" sz="3600" b="1" dirty="0"/>
              <a:t> </a:t>
            </a:r>
            <a:r>
              <a:rPr lang="en-US" sz="3600" b="1" dirty="0" err="1" smtClean="0"/>
              <a:t>semak</a:t>
            </a:r>
            <a:endParaRPr lang="en-US" sz="36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3600" b="1" dirty="0" err="1" smtClean="0"/>
              <a:t>rekod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anekdot</a:t>
            </a:r>
            <a:endParaRPr lang="en-US" sz="36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3600" b="1" dirty="0" err="1" smtClean="0"/>
              <a:t>rekod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berterusan</a:t>
            </a:r>
            <a:endParaRPr lang="en-US" sz="3600" b="1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3600" b="1" dirty="0" smtClean="0"/>
              <a:t>Portfolio </a:t>
            </a:r>
            <a:r>
              <a:rPr lang="en-US" sz="3600" b="1" dirty="0" err="1"/>
              <a:t>murid</a:t>
            </a:r>
            <a:r>
              <a:rPr lang="en-US" sz="3600" b="1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</a:t>
            </a:r>
            <a:r>
              <a:rPr lang="en-US" dirty="0"/>
              <a:t>    </a:t>
            </a:r>
            <a:r>
              <a:rPr lang="en-US" b="1" dirty="0" err="1"/>
              <a:t>Rekod</a:t>
            </a:r>
            <a:r>
              <a:rPr lang="en-US" b="1" dirty="0"/>
              <a:t> </a:t>
            </a:r>
            <a:r>
              <a:rPr lang="en-US" b="1" dirty="0" err="1" smtClean="0"/>
              <a:t>anekdot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Comic Sans MS" pitchFamily="66" charset="0"/>
              </a:rPr>
              <a:t>merupakan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catatan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peristiwa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atau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perubahan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tingkah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laku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unik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bermakna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atau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signifikan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kepada</a:t>
            </a:r>
            <a:r>
              <a:rPr lang="en-US" sz="2800" dirty="0">
                <a:latin typeface="Comic Sans MS" pitchFamily="66" charset="0"/>
              </a:rPr>
              <a:t> guru (</a:t>
            </a:r>
            <a:r>
              <a:rPr lang="en-US" sz="2800" dirty="0" err="1">
                <a:latin typeface="Comic Sans MS" pitchFamily="66" charset="0"/>
              </a:rPr>
              <a:t>pemerhati</a:t>
            </a:r>
            <a:r>
              <a:rPr lang="en-US" sz="2800" dirty="0">
                <a:latin typeface="Comic Sans MS" pitchFamily="66" charset="0"/>
              </a:rPr>
              <a:t>) yang </a:t>
            </a:r>
            <a:r>
              <a:rPr lang="en-US" sz="2800" dirty="0" err="1">
                <a:latin typeface="Comic Sans MS" pitchFamily="66" charset="0"/>
              </a:rPr>
              <a:t>ditunjukkan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oleh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murid-murid</a:t>
            </a:r>
            <a:r>
              <a:rPr lang="en-US" sz="2800" dirty="0">
                <a:latin typeface="Comic Sans MS" pitchFamily="66" charset="0"/>
              </a:rPr>
              <a:t>.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err="1" smtClean="0">
                <a:latin typeface="Comic Sans MS" pitchFamily="66" charset="0"/>
              </a:rPr>
              <a:t>Catatan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dibuat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secara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ringkas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tepat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untuk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mengkaji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sesuatu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perubahan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tingkah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laku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513</TotalTime>
  <Words>563</Words>
  <Application>Microsoft Office PowerPoint</Application>
  <PresentationFormat>On-screen Show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Theme1</vt:lpstr>
      <vt:lpstr>Slide 1</vt:lpstr>
      <vt:lpstr>Maksud Penilaian</vt:lpstr>
      <vt:lpstr>Perkara yang Perlu Dilakukan Ketika Melakukan Penilaian</vt:lpstr>
      <vt:lpstr>Slide 4</vt:lpstr>
      <vt:lpstr>Tujuan penilaian</vt:lpstr>
      <vt:lpstr>Maksud Pemerhatian</vt:lpstr>
      <vt:lpstr>Slide 7</vt:lpstr>
      <vt:lpstr>Penilaian melalui pemerhatian</vt:lpstr>
      <vt:lpstr>1.    Rekod anekdot</vt:lpstr>
      <vt:lpstr>Panduan menyediakan Rekod Anekdot</vt:lpstr>
      <vt:lpstr>Contoh format rekod anekdot</vt:lpstr>
      <vt:lpstr>Slide 12</vt:lpstr>
      <vt:lpstr>2) Senarai semak</vt:lpstr>
      <vt:lpstr>Panduan menyediakan Senarai Semak</vt:lpstr>
      <vt:lpstr>Slide 15</vt:lpstr>
      <vt:lpstr>Tetapi senarai semak dibina bergantung kepada jenis pemerhatian dan perkembangan yang hendak diperhatikan.</vt:lpstr>
      <vt:lpstr>Slide 17</vt:lpstr>
      <vt:lpstr>3) Rekod Berterusan</vt:lpstr>
      <vt:lpstr>Panduan Menyediakan Rekod Berterusan</vt:lpstr>
      <vt:lpstr>Contoh format rekod berterusan</vt:lpstr>
      <vt:lpstr>Slide 21</vt:lpstr>
      <vt:lpstr>Perbezaan antara rekod anekdot dan rekod berterusan</vt:lpstr>
      <vt:lpstr>4) Portfolio</vt:lpstr>
      <vt:lpstr>kandungan portfolio </vt:lpstr>
      <vt:lpstr>RUMUSAN PENTAKSIRAN KANAK-KANAK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GL40</cp:lastModifiedBy>
  <cp:revision>9</cp:revision>
  <dcterms:created xsi:type="dcterms:W3CDTF">2015-12-27T14:37:48Z</dcterms:created>
  <dcterms:modified xsi:type="dcterms:W3CDTF">2016-06-21T07:12:57Z</dcterms:modified>
</cp:coreProperties>
</file>