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2" r:id="rId3"/>
    <p:sldId id="259" r:id="rId4"/>
    <p:sldId id="260" r:id="rId5"/>
    <p:sldId id="261" r:id="rId6"/>
    <p:sldId id="262" r:id="rId7"/>
    <p:sldId id="263" r:id="rId8"/>
    <p:sldId id="257" r:id="rId9"/>
    <p:sldId id="274" r:id="rId10"/>
    <p:sldId id="264" r:id="rId11"/>
    <p:sldId id="265" r:id="rId12"/>
    <p:sldId id="266" r:id="rId13"/>
    <p:sldId id="267" r:id="rId14"/>
    <p:sldId id="271" r:id="rId15"/>
    <p:sldId id="258" r:id="rId16"/>
    <p:sldId id="268" r:id="rId17"/>
    <p:sldId id="269" r:id="rId18"/>
    <p:sldId id="270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49D82-053C-4A53-BD33-1F40C763B225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A773E-A040-4095-A075-D0EDAEA7B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A773E-A040-4095-A075-D0EDAEA7BA3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57D-4CB8-48D3-9F3A-F7411E79B13B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F5F3-BEC8-4DBD-92F2-1ED0FB286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112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57D-4CB8-48D3-9F3A-F7411E79B13B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F5F3-BEC8-4DBD-92F2-1ED0FB286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450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57D-4CB8-48D3-9F3A-F7411E79B13B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F5F3-BEC8-4DBD-92F2-1ED0FB286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82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57D-4CB8-48D3-9F3A-F7411E79B13B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F5F3-BEC8-4DBD-92F2-1ED0FB286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658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57D-4CB8-48D3-9F3A-F7411E79B13B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F5F3-BEC8-4DBD-92F2-1ED0FB286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348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57D-4CB8-48D3-9F3A-F7411E79B13B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F5F3-BEC8-4DBD-92F2-1ED0FB286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323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57D-4CB8-48D3-9F3A-F7411E79B13B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F5F3-BEC8-4DBD-92F2-1ED0FB286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107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57D-4CB8-48D3-9F3A-F7411E79B13B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F5F3-BEC8-4DBD-92F2-1ED0FB286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819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57D-4CB8-48D3-9F3A-F7411E79B13B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F5F3-BEC8-4DBD-92F2-1ED0FB286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188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57D-4CB8-48D3-9F3A-F7411E79B13B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F5F3-BEC8-4DBD-92F2-1ED0FB286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70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457D-4CB8-48D3-9F3A-F7411E79B13B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FF5F3-BEC8-4DBD-92F2-1ED0FB286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1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5457D-4CB8-48D3-9F3A-F7411E79B13B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FF5F3-BEC8-4DBD-92F2-1ED0FB286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50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905000"/>
            <a:ext cx="66294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Cooper Black" pitchFamily="18" charset="0"/>
              </a:rPr>
              <a:t>TATACARA MEMBUAT PEMERHATIAN</a:t>
            </a:r>
            <a:endParaRPr lang="en-US" sz="4800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469" t="36667" r="50000" b="24667"/>
          <a:stretch>
            <a:fillRect/>
          </a:stretch>
        </p:blipFill>
        <p:spPr bwMode="auto">
          <a:xfrm>
            <a:off x="4419600" y="3886200"/>
            <a:ext cx="4343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haroni" pitchFamily="2" charset="-79"/>
                <a:cs typeface="Aharoni" pitchFamily="2" charset="-79"/>
              </a:rPr>
              <a:t>Peranan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pemerhati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turut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serta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981200"/>
            <a:ext cx="6553200" cy="4144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Comic Sans MS" pitchFamily="66" charset="0"/>
              </a:rPr>
              <a:t>Pemerhati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luar</a:t>
            </a:r>
            <a:endParaRPr lang="en-US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Comic Sans MS" pitchFamily="66" charset="0"/>
              </a:rPr>
              <a:t>Pemerhati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dalam</a:t>
            </a:r>
            <a:endParaRPr lang="en-US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Comic Sans MS" pitchFamily="66" charset="0"/>
              </a:rPr>
              <a:t>Pemerhati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sebagai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peserta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penuh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1.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Pemerhati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luar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981200"/>
            <a:ext cx="6400800" cy="4144963"/>
          </a:xfrm>
        </p:spPr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Pemerhati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tidak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ambil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bahagian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secara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aktif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dalam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aktiviti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Status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pemerhati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diketahui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oleh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kanak-kanak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Kanak-kanak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tahu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mereka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sedang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diperhatikan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2.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Pemerhati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dalam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057400"/>
            <a:ext cx="6934200" cy="4068763"/>
          </a:xfrm>
        </p:spPr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Pemerhati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mengambil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bahagian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secara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aktif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dalam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aktiviti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Status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sebagai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pemerhati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diketahui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oleh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kanak-kanak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Pemerhati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mencatat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tingkahlaku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kanak-kanak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semasa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pemerhatian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dijalankan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3.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Pemerhati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sebagai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peserta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penuh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286000"/>
            <a:ext cx="7086600" cy="3840163"/>
          </a:xfrm>
        </p:spPr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Pemerhati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melibatkan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diri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secara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aktif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dalam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aktiviti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Status </a:t>
            </a:r>
            <a:r>
              <a:rPr lang="en-US" dirty="0" err="1" smtClean="0">
                <a:latin typeface="Comic Sans MS" pitchFamily="66" charset="0"/>
              </a:rPr>
              <a:t>pemerhati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tidak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diketahui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oleh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kanak-kanak</a:t>
            </a:r>
            <a:endParaRPr lang="en-US" b="1" dirty="0" smtClean="0">
              <a:latin typeface="Comic Sans MS" pitchFamily="66" charset="0"/>
            </a:endParaRPr>
          </a:p>
          <a:p>
            <a:r>
              <a:rPr lang="en-US" b="1" dirty="0" err="1" smtClean="0">
                <a:latin typeface="Comic Sans MS" pitchFamily="66" charset="0"/>
              </a:rPr>
              <a:t>Tingkah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laku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kanak-kanak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berlaku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secara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semula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jadi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pemerhatian</a:t>
            </a:r>
            <a:r>
              <a:rPr lang="en-US" dirty="0" smtClean="0"/>
              <a:t> </a:t>
            </a:r>
            <a:r>
              <a:rPr lang="en-US" dirty="0" err="1" smtClean="0"/>
              <a:t>turut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32037"/>
            <a:ext cx="6705600" cy="4525963"/>
          </a:xfrm>
        </p:spPr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Pemerhati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diterima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dalam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kelompok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kanak-kanak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Kajian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terperinci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bagi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suasana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sosial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Dapat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mengenalpasti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masalah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punca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masalah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tersebut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B)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PEMERHATIAN TIDAK TURUT SERTA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981200"/>
            <a:ext cx="6781800" cy="4144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Guru </a:t>
            </a:r>
            <a:r>
              <a:rPr lang="en-US" dirty="0" err="1" smtClean="0">
                <a:latin typeface="Comic Sans MS" pitchFamily="66" charset="0"/>
              </a:rPr>
              <a:t>menjadi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pemerhati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lengkap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r>
              <a:rPr lang="en-US" dirty="0" smtClean="0">
                <a:latin typeface="Comic Sans MS" pitchFamily="66" charset="0"/>
              </a:rPr>
              <a:t>Guru </a:t>
            </a:r>
            <a:r>
              <a:rPr lang="en-US" b="1" dirty="0" err="1" smtClean="0">
                <a:latin typeface="Comic Sans MS" pitchFamily="66" charset="0"/>
              </a:rPr>
              <a:t>tidak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mencelah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b="1" dirty="0" err="1" smtClean="0">
                <a:latin typeface="Comic Sans MS" pitchFamily="66" charset="0"/>
              </a:rPr>
              <a:t>menyertai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b="1" dirty="0" err="1" smtClean="0">
                <a:latin typeface="Comic Sans MS" pitchFamily="66" charset="0"/>
              </a:rPr>
              <a:t>masuk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campur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atau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mengganggu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situasi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atau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aktiviti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dijalankan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r>
              <a:rPr lang="en-US" dirty="0" smtClean="0">
                <a:latin typeface="Comic Sans MS" pitchFamily="66" charset="0"/>
              </a:rPr>
              <a:t>Guru </a:t>
            </a:r>
            <a:r>
              <a:rPr lang="en-US" dirty="0" err="1" smtClean="0">
                <a:latin typeface="Comic Sans MS" pitchFamily="66" charset="0"/>
              </a:rPr>
              <a:t>hanya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memerhati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tidak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menggunakan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soalan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temu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bual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133600"/>
            <a:ext cx="6629400" cy="399256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Pemerhati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hanya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melakukan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pemerhatian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dan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b="1" dirty="0" err="1" smtClean="0">
                <a:latin typeface="Comic Sans MS" pitchFamily="66" charset="0"/>
              </a:rPr>
              <a:t>mengutip</a:t>
            </a:r>
            <a:r>
              <a:rPr lang="en-US" sz="3600" b="1" dirty="0" smtClean="0">
                <a:latin typeface="Comic Sans MS" pitchFamily="66" charset="0"/>
              </a:rPr>
              <a:t> </a:t>
            </a:r>
            <a:r>
              <a:rPr lang="en-US" sz="3600" b="1" dirty="0" err="1" smtClean="0">
                <a:latin typeface="Comic Sans MS" pitchFamily="66" charset="0"/>
              </a:rPr>
              <a:t>maklumat</a:t>
            </a:r>
            <a:r>
              <a:rPr lang="en-US" sz="3600" b="1" dirty="0" smtClean="0">
                <a:latin typeface="Comic Sans MS" pitchFamily="66" charset="0"/>
              </a:rPr>
              <a:t> </a:t>
            </a:r>
            <a:r>
              <a:rPr lang="en-US" sz="3600" b="1" dirty="0" err="1" smtClean="0">
                <a:latin typeface="Comic Sans MS" pitchFamily="66" charset="0"/>
              </a:rPr>
              <a:t>tanpa</a:t>
            </a:r>
            <a:r>
              <a:rPr lang="en-US" sz="3600" b="1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perlu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b="1" dirty="0" err="1" smtClean="0">
                <a:latin typeface="Comic Sans MS" pitchFamily="66" charset="0"/>
              </a:rPr>
              <a:t>mewujudkan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apa-apa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b="1" dirty="0" err="1" smtClean="0">
                <a:latin typeface="Comic Sans MS" pitchFamily="66" charset="0"/>
              </a:rPr>
              <a:t>interaksi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dengan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kanak-kanak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dan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persekitarannya</a:t>
            </a:r>
            <a:endParaRPr lang="en-US" sz="3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haroni" pitchFamily="2" charset="-79"/>
                <a:cs typeface="Aharoni" pitchFamily="2" charset="-79"/>
              </a:rPr>
              <a:t>Kelebihan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pemerhatian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tidak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berstruktur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133600"/>
            <a:ext cx="6400800" cy="3992563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latin typeface="Comic Sans MS" pitchFamily="66" charset="0"/>
              </a:rPr>
              <a:t>Tidak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mengganggu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Tidak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dipengaruhi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oleh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emosi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Melipatkan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rekod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setiap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detik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Protokol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dirty="0" err="1" smtClean="0">
                <a:latin typeface="Comic Sans MS" pitchFamily="66" charset="0"/>
              </a:rPr>
              <a:t>dirancang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disusun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r>
              <a:rPr lang="en-US" dirty="0" err="1" smtClean="0">
                <a:latin typeface="Comic Sans MS" pitchFamily="66" charset="0"/>
              </a:rPr>
              <a:t>Boleh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menggunakan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prosedur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berstruktur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seperti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borang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pemerhatian</a:t>
            </a:r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haroni" pitchFamily="2" charset="-79"/>
                <a:cs typeface="Aharoni" pitchFamily="2" charset="-79"/>
              </a:rPr>
              <a:t>Kepentingan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pemerhatian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905000"/>
            <a:ext cx="6553200" cy="4221163"/>
          </a:xfrm>
        </p:spPr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Memahami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sikap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kanak-kanak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Menilai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perkembangan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kanak-kanak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Menilai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kemajuan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pendidikan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mereka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33400"/>
            <a:ext cx="6172200" cy="35353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dirty="0" smtClean="0">
                <a:latin typeface="Berlin Sans FB Demi" pitchFamily="34" charset="0"/>
              </a:rPr>
              <a:t>SEKIAN TERIMA KASIH….</a:t>
            </a:r>
          </a:p>
          <a:p>
            <a:pPr algn="ctr">
              <a:buNone/>
            </a:pPr>
            <a:r>
              <a:rPr lang="en-US" sz="5400" dirty="0" err="1" smtClean="0">
                <a:latin typeface="Berlin Sans FB Demi" pitchFamily="34" charset="0"/>
              </a:rPr>
              <a:t>Ada</a:t>
            </a:r>
            <a:r>
              <a:rPr lang="en-US" sz="5400" dirty="0" smtClean="0">
                <a:latin typeface="Berlin Sans FB Demi" pitchFamily="34" charset="0"/>
              </a:rPr>
              <a:t> </a:t>
            </a:r>
            <a:r>
              <a:rPr lang="en-US" sz="5400" dirty="0" err="1" smtClean="0">
                <a:latin typeface="Berlin Sans FB Demi" pitchFamily="34" charset="0"/>
              </a:rPr>
              <a:t>soalan</a:t>
            </a:r>
            <a:r>
              <a:rPr lang="en-US" sz="5400" dirty="0" smtClean="0">
                <a:latin typeface="Berlin Sans FB Demi" pitchFamily="34" charset="0"/>
              </a:rPr>
              <a:t>???</a:t>
            </a:r>
            <a:endParaRPr lang="en-US" sz="5400" dirty="0">
              <a:latin typeface="Berlin Sans FB Dem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6250" t="35333" r="51563" b="18000"/>
          <a:stretch>
            <a:fillRect/>
          </a:stretch>
        </p:blipFill>
        <p:spPr bwMode="auto">
          <a:xfrm>
            <a:off x="4495800" y="37338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Bauhaus 93" pitchFamily="82" charset="0"/>
              </a:rPr>
              <a:t>Objektif</a:t>
            </a:r>
            <a:r>
              <a:rPr lang="en-US" dirty="0" smtClean="0">
                <a:latin typeface="Bauhaus 93" pitchFamily="82" charset="0"/>
              </a:rPr>
              <a:t> </a:t>
            </a:r>
            <a:r>
              <a:rPr lang="en-US" dirty="0" err="1" smtClean="0">
                <a:latin typeface="Bauhaus 93" pitchFamily="82" charset="0"/>
              </a:rPr>
              <a:t>pembelajaran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286000"/>
            <a:ext cx="6400800" cy="38401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Di </a:t>
            </a:r>
            <a:r>
              <a:rPr lang="en-US" dirty="0" err="1" smtClean="0">
                <a:latin typeface="Comic Sans MS" pitchFamily="66" charset="0"/>
              </a:rPr>
              <a:t>akhir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pembelajaran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pelajar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dapat</a:t>
            </a:r>
            <a:r>
              <a:rPr lang="en-US" dirty="0" smtClean="0">
                <a:latin typeface="Comic Sans MS" pitchFamily="66" charset="0"/>
              </a:rPr>
              <a:t>:</a:t>
            </a:r>
          </a:p>
          <a:p>
            <a:pPr lvl="1"/>
            <a:r>
              <a:rPr lang="en-US" dirty="0" err="1" smtClean="0">
                <a:latin typeface="Comic Sans MS" pitchFamily="66" charset="0"/>
              </a:rPr>
              <a:t>Memeberi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maksud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pemerhatian</a:t>
            </a:r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err="1" smtClean="0">
                <a:latin typeface="Comic Sans MS" pitchFamily="66" charset="0"/>
              </a:rPr>
              <a:t>Mengetahui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kaedah-kaedah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pemerhatian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9200" y="2130425"/>
            <a:ext cx="7239000" cy="1470025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odoni MT Black" pitchFamily="18" charset="0"/>
              </a:rPr>
              <a:t>PEMERHATIAN</a:t>
            </a:r>
            <a:endParaRPr lang="en-US" sz="6000" dirty="0">
              <a:latin typeface="Bodoni MT Black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250" t="35333" r="50000" b="19333"/>
          <a:stretch>
            <a:fillRect/>
          </a:stretch>
        </p:blipFill>
        <p:spPr bwMode="auto">
          <a:xfrm>
            <a:off x="4572000" y="3581400"/>
            <a:ext cx="4267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DEFINISI PEMERHATIAN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6781800" cy="4525963"/>
          </a:xfrm>
        </p:spPr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satu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cara</a:t>
            </a:r>
            <a:r>
              <a:rPr lang="en-US" dirty="0" smtClean="0">
                <a:latin typeface="Comic Sans MS" pitchFamily="66" charset="0"/>
              </a:rPr>
              <a:t> paling lama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biasa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digunakan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serta</a:t>
            </a:r>
            <a:r>
              <a:rPr lang="en-US" dirty="0" smtClean="0">
                <a:latin typeface="Comic Sans MS" pitchFamily="66" charset="0"/>
              </a:rPr>
              <a:t> paling </a:t>
            </a:r>
            <a:r>
              <a:rPr lang="en-US" dirty="0" err="1" smtClean="0">
                <a:latin typeface="Comic Sans MS" pitchFamily="66" charset="0"/>
              </a:rPr>
              <a:t>berkesan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digunakan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untuk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menilai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pertumbuhan</a:t>
            </a:r>
            <a:r>
              <a:rPr lang="en-US" b="1" dirty="0" smtClean="0">
                <a:latin typeface="Comic Sans MS" pitchFamily="66" charset="0"/>
              </a:rPr>
              <a:t>, </a:t>
            </a:r>
            <a:r>
              <a:rPr lang="en-US" b="1" dirty="0" err="1" smtClean="0">
                <a:latin typeface="Comic Sans MS" pitchFamily="66" charset="0"/>
              </a:rPr>
              <a:t>perkembangan</a:t>
            </a:r>
            <a:r>
              <a:rPr lang="en-US" b="1" dirty="0" smtClean="0">
                <a:latin typeface="Comic Sans MS" pitchFamily="66" charset="0"/>
              </a:rPr>
              <a:t>, </a:t>
            </a:r>
            <a:r>
              <a:rPr lang="en-US" b="1" dirty="0" err="1" smtClean="0">
                <a:latin typeface="Comic Sans MS" pitchFamily="66" charset="0"/>
              </a:rPr>
              <a:t>dan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juga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pembelajaran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kanak-kanak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algn="r">
              <a:buNone/>
            </a:pPr>
            <a:r>
              <a:rPr lang="en-US" dirty="0" smtClean="0">
                <a:latin typeface="Comic Sans MS" pitchFamily="66" charset="0"/>
              </a:rPr>
              <a:t>(Carolyn </a:t>
            </a:r>
            <a:r>
              <a:rPr lang="en-US" dirty="0" err="1" smtClean="0">
                <a:latin typeface="Comic Sans MS" pitchFamily="66" charset="0"/>
              </a:rPr>
              <a:t>Seefeldt</a:t>
            </a:r>
            <a:r>
              <a:rPr lang="en-US" dirty="0" smtClean="0">
                <a:latin typeface="Comic Sans MS" pitchFamily="66" charset="0"/>
              </a:rPr>
              <a:t>, 1990).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600200"/>
            <a:ext cx="6019800" cy="4525963"/>
          </a:xfrm>
        </p:spPr>
        <p:txBody>
          <a:bodyPr>
            <a:normAutofit/>
          </a:bodyPr>
          <a:lstStyle/>
          <a:p>
            <a:r>
              <a:rPr lang="en-MY" sz="3600" dirty="0" err="1" smtClean="0">
                <a:latin typeface="Comic Sans MS" panose="030F0702030302020204" pitchFamily="66" charset="0"/>
              </a:rPr>
              <a:t>Pemerhatian</a:t>
            </a:r>
            <a:r>
              <a:rPr lang="en-MY" sz="3600" dirty="0" smtClean="0">
                <a:latin typeface="Comic Sans MS" panose="030F0702030302020204" pitchFamily="66" charset="0"/>
              </a:rPr>
              <a:t> </a:t>
            </a:r>
            <a:r>
              <a:rPr lang="en-MY" sz="3600" dirty="0" err="1" smtClean="0">
                <a:latin typeface="Comic Sans MS" panose="030F0702030302020204" pitchFamily="66" charset="0"/>
              </a:rPr>
              <a:t>bermaksud</a:t>
            </a:r>
            <a:r>
              <a:rPr lang="en-MY" sz="3600" dirty="0" smtClean="0">
                <a:latin typeface="Comic Sans MS" panose="030F0702030302020204" pitchFamily="66" charset="0"/>
              </a:rPr>
              <a:t> </a:t>
            </a:r>
            <a:r>
              <a:rPr lang="en-MY" sz="3600" dirty="0" err="1" smtClean="0">
                <a:latin typeface="Comic Sans MS" panose="030F0702030302020204" pitchFamily="66" charset="0"/>
              </a:rPr>
              <a:t>melihat</a:t>
            </a:r>
            <a:r>
              <a:rPr lang="en-MY" sz="3600" dirty="0" smtClean="0">
                <a:latin typeface="Comic Sans MS" panose="030F0702030302020204" pitchFamily="66" charset="0"/>
              </a:rPr>
              <a:t> </a:t>
            </a:r>
            <a:r>
              <a:rPr lang="en-MY" sz="3600" dirty="0" err="1" smtClean="0">
                <a:latin typeface="Comic Sans MS" panose="030F0702030302020204" pitchFamily="66" charset="0"/>
              </a:rPr>
              <a:t>apa</a:t>
            </a:r>
            <a:r>
              <a:rPr lang="en-MY" sz="3600" dirty="0" smtClean="0">
                <a:latin typeface="Comic Sans MS" panose="030F0702030302020204" pitchFamily="66" charset="0"/>
              </a:rPr>
              <a:t> yang  </a:t>
            </a:r>
            <a:r>
              <a:rPr lang="en-MY" sz="3600" dirty="0" err="1" smtClean="0">
                <a:latin typeface="Comic Sans MS" panose="030F0702030302020204" pitchFamily="66" charset="0"/>
              </a:rPr>
              <a:t>dilakukan</a:t>
            </a:r>
            <a:r>
              <a:rPr lang="en-MY" sz="3600" dirty="0" smtClean="0">
                <a:latin typeface="Comic Sans MS" panose="030F0702030302020204" pitchFamily="66" charset="0"/>
              </a:rPr>
              <a:t> </a:t>
            </a:r>
            <a:r>
              <a:rPr lang="en-MY" sz="3600" dirty="0" err="1" smtClean="0">
                <a:latin typeface="Comic Sans MS" panose="030F0702030302020204" pitchFamily="66" charset="0"/>
              </a:rPr>
              <a:t>oleh</a:t>
            </a:r>
            <a:r>
              <a:rPr lang="en-MY" sz="3600" dirty="0" smtClean="0">
                <a:latin typeface="Comic Sans MS" panose="030F0702030302020204" pitchFamily="66" charset="0"/>
              </a:rPr>
              <a:t> </a:t>
            </a:r>
            <a:r>
              <a:rPr lang="en-MY" sz="3600" dirty="0" err="1" smtClean="0">
                <a:latin typeface="Comic Sans MS" panose="030F0702030302020204" pitchFamily="66" charset="0"/>
              </a:rPr>
              <a:t>seorang</a:t>
            </a:r>
            <a:r>
              <a:rPr lang="en-MY" sz="3600" dirty="0" smtClean="0">
                <a:latin typeface="Comic Sans MS" panose="030F0702030302020204" pitchFamily="66" charset="0"/>
              </a:rPr>
              <a:t> </a:t>
            </a:r>
            <a:r>
              <a:rPr lang="en-MY" sz="3600" dirty="0" err="1" smtClean="0">
                <a:latin typeface="Comic Sans MS" panose="030F0702030302020204" pitchFamily="66" charset="0"/>
              </a:rPr>
              <a:t>kanak-kanak</a:t>
            </a:r>
            <a:r>
              <a:rPr lang="en-MY" sz="3600" dirty="0" smtClean="0">
                <a:latin typeface="Comic Sans MS" panose="030F0702030302020204" pitchFamily="66" charset="0"/>
              </a:rPr>
              <a:t>.</a:t>
            </a:r>
          </a:p>
          <a:p>
            <a:pPr>
              <a:buNone/>
            </a:pPr>
            <a:endParaRPr lang="en-MY" sz="3600" dirty="0" smtClean="0">
              <a:latin typeface="Comic Sans MS" panose="030F0702030302020204" pitchFamily="66" charset="0"/>
            </a:endParaRPr>
          </a:p>
          <a:p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7813" t="34000" r="50000" b="19333"/>
          <a:stretch>
            <a:fillRect/>
          </a:stretch>
        </p:blipFill>
        <p:spPr bwMode="auto">
          <a:xfrm>
            <a:off x="4572000" y="3886200"/>
            <a:ext cx="41148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4525963"/>
          </a:xfrm>
        </p:spPr>
        <p:txBody>
          <a:bodyPr>
            <a:normAutofit/>
          </a:bodyPr>
          <a:lstStyle/>
          <a:p>
            <a:r>
              <a:rPr lang="en-MY" sz="3600" dirty="0" err="1" smtClean="0">
                <a:latin typeface="Comic Sans MS" panose="030F0702030302020204" pitchFamily="66" charset="0"/>
              </a:rPr>
              <a:t>Pemerhatian</a:t>
            </a:r>
            <a:r>
              <a:rPr lang="en-MY" sz="3600" dirty="0" smtClean="0">
                <a:latin typeface="Comic Sans MS" panose="030F0702030302020204" pitchFamily="66" charset="0"/>
              </a:rPr>
              <a:t> </a:t>
            </a:r>
            <a:r>
              <a:rPr lang="en-MY" sz="3600" dirty="0" err="1" smtClean="0">
                <a:latin typeface="Comic Sans MS" panose="030F0702030302020204" pitchFamily="66" charset="0"/>
              </a:rPr>
              <a:t>juga</a:t>
            </a:r>
            <a:r>
              <a:rPr lang="en-MY" sz="3600" dirty="0" smtClean="0">
                <a:latin typeface="Comic Sans MS" panose="030F0702030302020204" pitchFamily="66" charset="0"/>
              </a:rPr>
              <a:t> </a:t>
            </a:r>
            <a:r>
              <a:rPr lang="en-MY" sz="3600" dirty="0" err="1" smtClean="0">
                <a:latin typeface="Comic Sans MS" panose="030F0702030302020204" pitchFamily="66" charset="0"/>
              </a:rPr>
              <a:t>melibatkan</a:t>
            </a:r>
            <a:r>
              <a:rPr lang="en-MY" sz="3600" dirty="0" smtClean="0">
                <a:latin typeface="Comic Sans MS" panose="030F0702030302020204" pitchFamily="66" charset="0"/>
              </a:rPr>
              <a:t> </a:t>
            </a:r>
            <a:r>
              <a:rPr lang="en-MY" sz="3600" dirty="0" err="1" smtClean="0">
                <a:latin typeface="Comic Sans MS" panose="030F0702030302020204" pitchFamily="66" charset="0"/>
              </a:rPr>
              <a:t>bagaimana</a:t>
            </a:r>
            <a:r>
              <a:rPr lang="en-MY" sz="3600" dirty="0" smtClean="0">
                <a:latin typeface="Comic Sans MS" panose="030F0702030302020204" pitchFamily="66" charset="0"/>
              </a:rPr>
              <a:t> </a:t>
            </a:r>
            <a:r>
              <a:rPr lang="en-MY" sz="3600" b="1" dirty="0" err="1" smtClean="0">
                <a:latin typeface="Comic Sans MS" panose="030F0702030302020204" pitchFamily="66" charset="0"/>
              </a:rPr>
              <a:t>individu</a:t>
            </a:r>
            <a:r>
              <a:rPr lang="en-MY" sz="3600" b="1" dirty="0" smtClean="0">
                <a:latin typeface="Comic Sans MS" panose="030F0702030302020204" pitchFamily="66" charset="0"/>
              </a:rPr>
              <a:t> </a:t>
            </a:r>
            <a:r>
              <a:rPr lang="en-MY" sz="3600" b="1" dirty="0" err="1" smtClean="0">
                <a:latin typeface="Comic Sans MS" panose="030F0702030302020204" pitchFamily="66" charset="0"/>
              </a:rPr>
              <a:t>dewasa</a:t>
            </a:r>
            <a:r>
              <a:rPr lang="en-MY" sz="3600" b="1" dirty="0" smtClean="0">
                <a:latin typeface="Comic Sans MS" panose="030F0702030302020204" pitchFamily="66" charset="0"/>
              </a:rPr>
              <a:t> </a:t>
            </a:r>
            <a:r>
              <a:rPr lang="en-MY" sz="3600" b="1" dirty="0" err="1" smtClean="0">
                <a:latin typeface="Comic Sans MS" panose="030F0702030302020204" pitchFamily="66" charset="0"/>
              </a:rPr>
              <a:t>memerhatikan</a:t>
            </a:r>
            <a:r>
              <a:rPr lang="en-MY" sz="3600" b="1" dirty="0" smtClean="0">
                <a:latin typeface="Comic Sans MS" panose="030F0702030302020204" pitchFamily="66" charset="0"/>
              </a:rPr>
              <a:t> </a:t>
            </a:r>
            <a:r>
              <a:rPr lang="en-MY" sz="3600" b="1" dirty="0" err="1" smtClean="0">
                <a:latin typeface="Comic Sans MS" panose="030F0702030302020204" pitchFamily="66" charset="0"/>
              </a:rPr>
              <a:t>seorang</a:t>
            </a:r>
            <a:r>
              <a:rPr lang="en-MY" sz="3600" b="1" dirty="0" smtClean="0">
                <a:latin typeface="Comic Sans MS" panose="030F0702030302020204" pitchFamily="66" charset="0"/>
              </a:rPr>
              <a:t> </a:t>
            </a:r>
            <a:r>
              <a:rPr lang="en-MY" sz="3600" b="1" dirty="0" err="1" smtClean="0">
                <a:latin typeface="Comic Sans MS" panose="030F0702030302020204" pitchFamily="66" charset="0"/>
              </a:rPr>
              <a:t>kanak-kanak</a:t>
            </a:r>
            <a:r>
              <a:rPr lang="en-MY" sz="3600" b="1" dirty="0" smtClean="0">
                <a:latin typeface="Comic Sans MS" panose="030F0702030302020204" pitchFamily="66" charset="0"/>
              </a:rPr>
              <a:t> </a:t>
            </a:r>
            <a:r>
              <a:rPr lang="en-MY" sz="3600" dirty="0" err="1" smtClean="0">
                <a:latin typeface="Comic Sans MS" panose="030F0702030302020204" pitchFamily="66" charset="0"/>
              </a:rPr>
              <a:t>melakukan</a:t>
            </a:r>
            <a:r>
              <a:rPr lang="en-MY" sz="3600" dirty="0" smtClean="0">
                <a:latin typeface="Comic Sans MS" panose="030F0702030302020204" pitchFamily="66" charset="0"/>
              </a:rPr>
              <a:t> </a:t>
            </a:r>
            <a:r>
              <a:rPr lang="en-MY" sz="3600" dirty="0" err="1" smtClean="0">
                <a:latin typeface="Comic Sans MS" panose="030F0702030302020204" pitchFamily="66" charset="0"/>
              </a:rPr>
              <a:t>sebuah</a:t>
            </a:r>
            <a:r>
              <a:rPr lang="en-MY" sz="3600" dirty="0" smtClean="0">
                <a:latin typeface="Comic Sans MS" panose="030F0702030302020204" pitchFamily="66" charset="0"/>
              </a:rPr>
              <a:t> </a:t>
            </a:r>
            <a:r>
              <a:rPr lang="en-MY" sz="3600" dirty="0" err="1" smtClean="0">
                <a:latin typeface="Comic Sans MS" panose="030F0702030302020204" pitchFamily="66" charset="0"/>
              </a:rPr>
              <a:t>aktiviti</a:t>
            </a:r>
            <a:r>
              <a:rPr lang="en-MY" sz="3600" dirty="0" smtClean="0">
                <a:latin typeface="Comic Sans MS" panose="030F0702030302020204" pitchFamily="66" charset="0"/>
              </a:rPr>
              <a:t> </a:t>
            </a:r>
            <a:r>
              <a:rPr lang="en-MY" sz="3600" dirty="0" err="1" smtClean="0">
                <a:latin typeface="Comic Sans MS" panose="030F0702030302020204" pitchFamily="66" charset="0"/>
              </a:rPr>
              <a:t>atau</a:t>
            </a:r>
            <a:r>
              <a:rPr lang="en-MY" sz="3600" dirty="0" smtClean="0">
                <a:latin typeface="Comic Sans MS" panose="030F0702030302020204" pitchFamily="66" charset="0"/>
              </a:rPr>
              <a:t> </a:t>
            </a:r>
            <a:r>
              <a:rPr lang="en-MY" sz="3600" dirty="0" err="1" smtClean="0">
                <a:latin typeface="Comic Sans MS" panose="030F0702030302020204" pitchFamily="66" charset="0"/>
              </a:rPr>
              <a:t>bagaimana</a:t>
            </a:r>
            <a:r>
              <a:rPr lang="en-MY" sz="3600" dirty="0" smtClean="0">
                <a:latin typeface="Comic Sans MS" panose="030F0702030302020204" pitchFamily="66" charset="0"/>
              </a:rPr>
              <a:t> </a:t>
            </a:r>
            <a:r>
              <a:rPr lang="en-MY" sz="3600" dirty="0" err="1" smtClean="0">
                <a:latin typeface="Comic Sans MS" panose="030F0702030302020204" pitchFamily="66" charset="0"/>
              </a:rPr>
              <a:t>ia</a:t>
            </a:r>
            <a:r>
              <a:rPr lang="en-MY" sz="3600" dirty="0" smtClean="0">
                <a:latin typeface="Comic Sans MS" panose="030F0702030302020204" pitchFamily="66" charset="0"/>
              </a:rPr>
              <a:t> </a:t>
            </a:r>
            <a:r>
              <a:rPr lang="en-MY" sz="3600" dirty="0" err="1" smtClean="0">
                <a:latin typeface="Comic Sans MS" panose="030F0702030302020204" pitchFamily="66" charset="0"/>
              </a:rPr>
              <a:t>mengatur</a:t>
            </a:r>
            <a:r>
              <a:rPr lang="en-MY" sz="3600" dirty="0" smtClean="0">
                <a:latin typeface="Comic Sans MS" panose="030F0702030302020204" pitchFamily="66" charset="0"/>
              </a:rPr>
              <a:t> </a:t>
            </a:r>
            <a:r>
              <a:rPr lang="en-MY" sz="3600" dirty="0" err="1" smtClean="0">
                <a:latin typeface="Comic Sans MS" panose="030F0702030302020204" pitchFamily="66" charset="0"/>
              </a:rPr>
              <a:t>atau</a:t>
            </a:r>
            <a:r>
              <a:rPr lang="en-MY" sz="3600" dirty="0" smtClean="0">
                <a:latin typeface="Comic Sans MS" panose="030F0702030302020204" pitchFamily="66" charset="0"/>
              </a:rPr>
              <a:t> </a:t>
            </a:r>
            <a:r>
              <a:rPr lang="en-MY" sz="3600" dirty="0" err="1" smtClean="0">
                <a:latin typeface="Comic Sans MS" panose="030F0702030302020204" pitchFamily="66" charset="0"/>
              </a:rPr>
              <a:t>menguruskan</a:t>
            </a:r>
            <a:r>
              <a:rPr lang="en-MY" sz="3600" dirty="0" smtClean="0">
                <a:latin typeface="Comic Sans MS" panose="030F0702030302020204" pitchFamily="66" charset="0"/>
              </a:rPr>
              <a:t> </a:t>
            </a:r>
            <a:r>
              <a:rPr lang="en-MY" sz="3600" dirty="0" err="1" smtClean="0">
                <a:latin typeface="Comic Sans MS" panose="030F0702030302020204" pitchFamily="66" charset="0"/>
              </a:rPr>
              <a:t>diri</a:t>
            </a: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KAEDAH PEMERHATIAN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2286000"/>
            <a:ext cx="3733800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TURUT SERTA</a:t>
            </a:r>
            <a:endParaRPr lang="en-US" sz="32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4038600"/>
            <a:ext cx="3733800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TIDAK TURUT SERTA</a:t>
            </a:r>
            <a:endParaRPr lang="en-US" sz="28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A) PEMERHATIAN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TURUT SERTA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81200"/>
            <a:ext cx="6705600" cy="414496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Pemerhati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b="1" dirty="0" err="1" smtClean="0">
                <a:latin typeface="Comic Sans MS" pitchFamily="66" charset="0"/>
              </a:rPr>
              <a:t>melibatkan</a:t>
            </a:r>
            <a:r>
              <a:rPr lang="en-US" sz="3600" b="1" dirty="0" smtClean="0">
                <a:latin typeface="Comic Sans MS" pitchFamily="66" charset="0"/>
              </a:rPr>
              <a:t> </a:t>
            </a:r>
            <a:r>
              <a:rPr lang="en-US" sz="3600" b="1" dirty="0" err="1" smtClean="0">
                <a:latin typeface="Comic Sans MS" pitchFamily="66" charset="0"/>
              </a:rPr>
              <a:t>diri</a:t>
            </a:r>
            <a:r>
              <a:rPr lang="en-US" sz="3600" b="1" dirty="0" smtClean="0">
                <a:latin typeface="Comic Sans MS" pitchFamily="66" charset="0"/>
              </a:rPr>
              <a:t> </a:t>
            </a:r>
            <a:r>
              <a:rPr lang="en-US" sz="3600" b="1" dirty="0" err="1" smtClean="0">
                <a:latin typeface="Comic Sans MS" pitchFamily="66" charset="0"/>
              </a:rPr>
              <a:t>dalam</a:t>
            </a:r>
            <a:r>
              <a:rPr lang="en-US" sz="3600" b="1" dirty="0" smtClean="0">
                <a:latin typeface="Comic Sans MS" pitchFamily="66" charset="0"/>
              </a:rPr>
              <a:t> </a:t>
            </a:r>
            <a:r>
              <a:rPr lang="en-US" sz="3600" b="1" dirty="0" err="1" smtClean="0">
                <a:latin typeface="Comic Sans MS" pitchFamily="66" charset="0"/>
              </a:rPr>
              <a:t>aktiviti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bersama-sama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kanak-kanak</a:t>
            </a:r>
            <a:r>
              <a:rPr lang="en-US" sz="3600" dirty="0" smtClean="0">
                <a:latin typeface="Comic Sans MS" pitchFamily="66" charset="0"/>
              </a:rPr>
              <a:t>. (</a:t>
            </a:r>
            <a:r>
              <a:rPr lang="en-US" sz="3600" dirty="0" err="1" smtClean="0">
                <a:latin typeface="Comic Sans MS" pitchFamily="66" charset="0"/>
              </a:rPr>
              <a:t>sebahagian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atau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sepenuhnya</a:t>
            </a:r>
            <a:r>
              <a:rPr lang="en-US" sz="3600" dirty="0" smtClean="0">
                <a:latin typeface="Comic Sans MS" pitchFamily="66" charset="0"/>
              </a:rPr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8594" t="32667" r="53125" b="18000"/>
          <a:stretch>
            <a:fillRect/>
          </a:stretch>
        </p:blipFill>
        <p:spPr bwMode="auto">
          <a:xfrm>
            <a:off x="5715000" y="3962400"/>
            <a:ext cx="34290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905000"/>
            <a:ext cx="6324600" cy="42211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Guru </a:t>
            </a:r>
            <a:r>
              <a:rPr lang="en-US" sz="3600" b="1" dirty="0" err="1" smtClean="0">
                <a:latin typeface="Comic Sans MS" pitchFamily="66" charset="0"/>
              </a:rPr>
              <a:t>memainkan</a:t>
            </a:r>
            <a:r>
              <a:rPr lang="en-US" sz="3600" b="1" dirty="0" smtClean="0">
                <a:latin typeface="Comic Sans MS" pitchFamily="66" charset="0"/>
              </a:rPr>
              <a:t> </a:t>
            </a:r>
            <a:r>
              <a:rPr lang="en-US" sz="3600" b="1" dirty="0" err="1" smtClean="0">
                <a:latin typeface="Comic Sans MS" pitchFamily="66" charset="0"/>
              </a:rPr>
              <a:t>peranan</a:t>
            </a:r>
            <a:r>
              <a:rPr lang="en-US" sz="3600" b="1" dirty="0" smtClean="0">
                <a:latin typeface="Comic Sans MS" pitchFamily="66" charset="0"/>
              </a:rPr>
              <a:t> </a:t>
            </a:r>
            <a:r>
              <a:rPr lang="en-US" sz="3600" b="1" dirty="0" err="1" smtClean="0">
                <a:latin typeface="Comic Sans MS" pitchFamily="66" charset="0"/>
              </a:rPr>
              <a:t>utama</a:t>
            </a:r>
            <a:r>
              <a:rPr lang="en-US" sz="3600" b="1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dalam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aktivti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tersebut</a:t>
            </a:r>
            <a:endParaRPr lang="en-US" sz="3600" dirty="0" smtClean="0">
              <a:latin typeface="Comic Sans MS" pitchFamily="66" charset="0"/>
            </a:endParaRPr>
          </a:p>
          <a:p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937" t="35333" r="54688" b="20667"/>
          <a:stretch>
            <a:fillRect/>
          </a:stretch>
        </p:blipFill>
        <p:spPr bwMode="auto">
          <a:xfrm>
            <a:off x="4953000" y="3200400"/>
            <a:ext cx="3860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60</TotalTime>
  <Words>301</Words>
  <Application>Microsoft Office PowerPoint</Application>
  <PresentationFormat>On-screen Show (4:3)</PresentationFormat>
  <Paragraphs>55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Theme1</vt:lpstr>
      <vt:lpstr>TATACARA MEMBUAT PEMERHATIAN</vt:lpstr>
      <vt:lpstr>Objektif pembelajaran</vt:lpstr>
      <vt:lpstr>PEMERHATIAN</vt:lpstr>
      <vt:lpstr>DEFINISI PEMERHATIAN</vt:lpstr>
      <vt:lpstr>Slide 5</vt:lpstr>
      <vt:lpstr>Slide 6</vt:lpstr>
      <vt:lpstr>KAEDAH PEMERHATIAN</vt:lpstr>
      <vt:lpstr>A) PEMERHATIAN TURUT SERTA</vt:lpstr>
      <vt:lpstr>Slide 9</vt:lpstr>
      <vt:lpstr>Peranan pemerhati turut serta </vt:lpstr>
      <vt:lpstr>1. Pemerhati luar</vt:lpstr>
      <vt:lpstr>2. Pemerhati dalam</vt:lpstr>
      <vt:lpstr>3. Pemerhati sebagai peserta penuh</vt:lpstr>
      <vt:lpstr>Kelebihan pemerhatian turut serta</vt:lpstr>
      <vt:lpstr>B) PEMERHATIAN TIDAK TURUT SERTA</vt:lpstr>
      <vt:lpstr>Slide 16</vt:lpstr>
      <vt:lpstr>Kelebihan pemerhatian tidak berstruktur</vt:lpstr>
      <vt:lpstr>Kepentingan pemerhatian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TATACARA MEMBUAT PEMERHATIAN</dc:title>
  <dc:creator>user</dc:creator>
  <cp:lastModifiedBy>user</cp:lastModifiedBy>
  <cp:revision>4</cp:revision>
  <dcterms:created xsi:type="dcterms:W3CDTF">2016-01-18T02:11:46Z</dcterms:created>
  <dcterms:modified xsi:type="dcterms:W3CDTF">2016-01-27T02:07:24Z</dcterms:modified>
</cp:coreProperties>
</file>