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9" r:id="rId9"/>
    <p:sldId id="264" r:id="rId10"/>
    <p:sldId id="265" r:id="rId11"/>
    <p:sldId id="266" r:id="rId12"/>
    <p:sldId id="267" r:id="rId13"/>
    <p:sldId id="257" r:id="rId14"/>
    <p:sldId id="270" r:id="rId15"/>
    <p:sldId id="271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6B9D-86F2-49EA-B2D3-7EBE4D4D0B34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D1F8-67C3-4426-9D97-9C7DC6B82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6B9D-86F2-49EA-B2D3-7EBE4D4D0B34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D1F8-67C3-4426-9D97-9C7DC6B82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6B9D-86F2-49EA-B2D3-7EBE4D4D0B34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D1F8-67C3-4426-9D97-9C7DC6B82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6B9D-86F2-49EA-B2D3-7EBE4D4D0B34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D1F8-67C3-4426-9D97-9C7DC6B82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6B9D-86F2-49EA-B2D3-7EBE4D4D0B34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D1F8-67C3-4426-9D97-9C7DC6B82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6B9D-86F2-49EA-B2D3-7EBE4D4D0B34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D1F8-67C3-4426-9D97-9C7DC6B82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6B9D-86F2-49EA-B2D3-7EBE4D4D0B34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D1F8-67C3-4426-9D97-9C7DC6B82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6B9D-86F2-49EA-B2D3-7EBE4D4D0B34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D1F8-67C3-4426-9D97-9C7DC6B82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6B9D-86F2-49EA-B2D3-7EBE4D4D0B34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D1F8-67C3-4426-9D97-9C7DC6B82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6B9D-86F2-49EA-B2D3-7EBE4D4D0B34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D1F8-67C3-4426-9D97-9C7DC6B82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6B9D-86F2-49EA-B2D3-7EBE4D4D0B34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D1F8-67C3-4426-9D97-9C7DC6B82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66B9D-86F2-49EA-B2D3-7EBE4D4D0B34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0D1F8-67C3-4426-9D97-9C7DC6B826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4290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ill Sans Ultra Bold" pitchFamily="34" charset="0"/>
              </a:rPr>
              <a:t>PENYIMPANAN MAKLUMAT</a:t>
            </a:r>
            <a:endParaRPr lang="en-US" dirty="0">
              <a:latin typeface="Gill Sans Ultra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638800"/>
            <a:ext cx="7010400" cy="914400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  <a:latin typeface="Century Gothic" pitchFamily="34" charset="0"/>
              </a:rPr>
              <a:t>Disediakan</a:t>
            </a:r>
            <a:r>
              <a:rPr lang="en-US" sz="20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entury Gothic" pitchFamily="34" charset="0"/>
              </a:rPr>
              <a:t>oleh</a:t>
            </a:r>
            <a:r>
              <a:rPr lang="en-US" sz="2000" dirty="0" smtClean="0">
                <a:solidFill>
                  <a:schemeClr val="tx1"/>
                </a:solidFill>
                <a:latin typeface="Century Gothic" pitchFamily="34" charset="0"/>
              </a:rPr>
              <a:t>: Ms </a:t>
            </a:r>
            <a:r>
              <a:rPr lang="en-US" sz="2000" dirty="0" err="1" smtClean="0">
                <a:solidFill>
                  <a:schemeClr val="tx1"/>
                </a:solidFill>
                <a:latin typeface="Century Gothic" pitchFamily="34" charset="0"/>
              </a:rPr>
              <a:t>Tengku</a:t>
            </a:r>
            <a:r>
              <a:rPr lang="en-US" sz="20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entury Gothic" pitchFamily="34" charset="0"/>
              </a:rPr>
              <a:t>Nur</a:t>
            </a:r>
            <a:r>
              <a:rPr lang="en-US" sz="20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entury Gothic" pitchFamily="34" charset="0"/>
              </a:rPr>
              <a:t>Atirah</a:t>
            </a:r>
            <a:r>
              <a:rPr lang="en-US" sz="20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entury Gothic" pitchFamily="34" charset="0"/>
              </a:rPr>
              <a:t>bt</a:t>
            </a:r>
            <a:r>
              <a:rPr lang="en-US" sz="20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entury Gothic" pitchFamily="34" charset="0"/>
              </a:rPr>
              <a:t>Tengku</a:t>
            </a:r>
            <a:r>
              <a:rPr lang="en-US" sz="20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entury Gothic" pitchFamily="34" charset="0"/>
              </a:rPr>
              <a:t>Mohd</a:t>
            </a:r>
            <a:r>
              <a:rPr lang="en-US" sz="20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entury Gothic" pitchFamily="34" charset="0"/>
              </a:rPr>
              <a:t>Khairi</a:t>
            </a:r>
            <a:endParaRPr 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5625" t="38000" r="61719" b="27333"/>
          <a:stretch>
            <a:fillRect/>
          </a:stretch>
        </p:blipFill>
        <p:spPr bwMode="auto">
          <a:xfrm>
            <a:off x="5638800" y="457200"/>
            <a:ext cx="2974731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7031" t="26000" r="51563" b="12667"/>
          <a:stretch>
            <a:fillRect/>
          </a:stretch>
        </p:blipFill>
        <p:spPr bwMode="auto">
          <a:xfrm>
            <a:off x="457200" y="0"/>
            <a:ext cx="40386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Rekod</a:t>
            </a:r>
            <a:r>
              <a:rPr lang="en-US" b="1" dirty="0"/>
              <a:t> </a:t>
            </a:r>
            <a:r>
              <a:rPr lang="en-US" b="1" dirty="0" err="1"/>
              <a:t>Peribadi</a:t>
            </a:r>
            <a:r>
              <a:rPr lang="en-US" b="1" dirty="0"/>
              <a:t> </a:t>
            </a:r>
            <a:r>
              <a:rPr lang="en-US" b="1" dirty="0" err="1" smtClean="0"/>
              <a:t>Murid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28906" t="36667" r="28125" b="14000"/>
          <a:stretch>
            <a:fillRect/>
          </a:stretch>
        </p:blipFill>
        <p:spPr bwMode="auto">
          <a:xfrm>
            <a:off x="815548" y="1524001"/>
            <a:ext cx="7871252" cy="488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0312" t="28667" r="21094" b="12667"/>
          <a:stretch>
            <a:fillRect/>
          </a:stretch>
        </p:blipFill>
        <p:spPr bwMode="auto">
          <a:xfrm>
            <a:off x="292677" y="457200"/>
            <a:ext cx="8702387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9531" t="31333" r="20313" b="31333"/>
          <a:stretch>
            <a:fillRect/>
          </a:stretch>
        </p:blipFill>
        <p:spPr bwMode="auto">
          <a:xfrm>
            <a:off x="0" y="6858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haroni" pitchFamily="2" charset="-79"/>
                <a:cs typeface="Aharoni" pitchFamily="2" charset="-79"/>
              </a:rPr>
              <a:t>TATACARA PENGURUSAN DAN PENYIMPANAN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REKOD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err="1">
                <a:latin typeface="Comic Sans MS" pitchFamily="66" charset="0"/>
              </a:rPr>
              <a:t>Semua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instrumen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>
                <a:latin typeface="Comic Sans MS" pitchFamily="66" charset="0"/>
              </a:rPr>
              <a:t>digunakan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untuk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menilai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murid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secara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kumpulan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kelas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perlu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disimpan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dalam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fail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induk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pt-BR" dirty="0">
                <a:latin typeface="Comic Sans MS" pitchFamily="66" charset="0"/>
              </a:rPr>
              <a:t>Semua instrumen yang digunakan untuk menilai murid secara individu perlu disimpan di dalam </a:t>
            </a:r>
            <a:r>
              <a:rPr lang="pt-BR" b="1" dirty="0">
                <a:solidFill>
                  <a:srgbClr val="FF0000"/>
                </a:solidFill>
                <a:latin typeface="Comic Sans MS" pitchFamily="66" charset="0"/>
              </a:rPr>
              <a:t>portfolio murid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err="1">
                <a:latin typeface="Comic Sans MS" pitchFamily="66" charset="0"/>
              </a:rPr>
              <a:t>Setiap</a:t>
            </a:r>
            <a:r>
              <a:rPr lang="en-US" dirty="0">
                <a:latin typeface="Comic Sans MS" pitchFamily="66" charset="0"/>
              </a:rPr>
              <a:t> fail </a:t>
            </a:r>
            <a:r>
              <a:rPr lang="en-US" dirty="0" err="1">
                <a:latin typeface="Comic Sans MS" pitchFamily="66" charset="0"/>
              </a:rPr>
              <a:t>perlu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dilabelkan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Comic Sans MS" pitchFamily="66" charset="0"/>
              </a:rPr>
              <a:t>Fail </a:t>
            </a:r>
            <a:r>
              <a:rPr lang="en-US" dirty="0" err="1">
                <a:latin typeface="Comic Sans MS" pitchFamily="66" charset="0"/>
              </a:rPr>
              <a:t>induk</a:t>
            </a:r>
            <a:r>
              <a:rPr lang="en-US" dirty="0">
                <a:latin typeface="Comic Sans MS" pitchFamily="66" charset="0"/>
              </a:rPr>
              <a:t> / </a:t>
            </a:r>
            <a:r>
              <a:rPr lang="en-US" dirty="0" err="1">
                <a:latin typeface="Comic Sans MS" pitchFamily="66" charset="0"/>
              </a:rPr>
              <a:t>individu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disimpan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ruang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>
                <a:latin typeface="Comic Sans MS" pitchFamily="66" charset="0"/>
              </a:rPr>
              <a:t>selamat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berstatus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sulit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fi-FI" dirty="0">
                <a:latin typeface="Comic Sans MS" pitchFamily="66" charset="0"/>
              </a:rPr>
              <a:t>Maklumat perlu </a:t>
            </a:r>
            <a:r>
              <a:rPr lang="fi-FI" b="1" dirty="0">
                <a:solidFill>
                  <a:srgbClr val="FF0000"/>
                </a:solidFill>
                <a:latin typeface="Comic Sans MS" pitchFamily="66" charset="0"/>
              </a:rPr>
              <a:t>dikemaskinikan</a:t>
            </a:r>
            <a:r>
              <a:rPr lang="fi-FI" dirty="0">
                <a:latin typeface="Comic Sans MS" pitchFamily="66" charset="0"/>
              </a:rPr>
              <a:t> dari semasa ke semasa</a:t>
            </a:r>
            <a:endParaRPr lang="en-US" dirty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b="1" dirty="0" smtClean="0"/>
              <a:t>Panduan Menjaga Rekod Perkembangan dan Kemajuan Murid Prasekolah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>
                <a:latin typeface="Comic Sans MS" pitchFamily="66" charset="0"/>
              </a:rPr>
              <a:t>Segala hasil pemerhatian hanya boleh dibincang dengan pihak yang tertentu sahaja (ibu bapa, guru besar, pakar perubatan, pihak-pihak atau orang-orang berkenaan)</a:t>
            </a:r>
            <a:endParaRPr lang="en-US" dirty="0">
              <a:latin typeface="Comic Sans MS" pitchFamily="66" charset="0"/>
            </a:endParaRPr>
          </a:p>
          <a:p>
            <a:pPr lvl="0"/>
            <a:r>
              <a:rPr lang="en-US" dirty="0" err="1">
                <a:latin typeface="Comic Sans MS" pitchFamily="66" charset="0"/>
              </a:rPr>
              <a:t>Rekod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murid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tidak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boleh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dipamerkan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14062" t="38000" r="57813" b="23333"/>
          <a:stretch>
            <a:fillRect/>
          </a:stretch>
        </p:blipFill>
        <p:spPr bwMode="auto">
          <a:xfrm rot="825023">
            <a:off x="6471717" y="4713953"/>
            <a:ext cx="2743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0837"/>
            <a:ext cx="8229600" cy="4525963"/>
          </a:xfrm>
        </p:spPr>
        <p:txBody>
          <a:bodyPr/>
          <a:lstStyle/>
          <a:p>
            <a:pPr lvl="0"/>
            <a:r>
              <a:rPr lang="en-US" dirty="0" err="1" smtClean="0">
                <a:latin typeface="Comic Sans MS" pitchFamily="66" charset="0"/>
              </a:rPr>
              <a:t>Kebenaran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ibu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bapa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penjaga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murid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perlu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didapatkan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untuk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mengambil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gambar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merakam</a:t>
            </a:r>
            <a:r>
              <a:rPr lang="en-US" dirty="0" smtClean="0">
                <a:latin typeface="Comic Sans MS" pitchFamily="66" charset="0"/>
              </a:rPr>
              <a:t> video yang </a:t>
            </a:r>
            <a:r>
              <a:rPr lang="en-US" dirty="0" err="1" smtClean="0">
                <a:latin typeface="Comic Sans MS" pitchFamily="66" charset="0"/>
              </a:rPr>
              <a:t>melibatkan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murid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berkenaan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lvl="0"/>
            <a:r>
              <a:rPr lang="en-US" dirty="0" err="1" smtClean="0">
                <a:latin typeface="Comic Sans MS" pitchFamily="66" charset="0"/>
              </a:rPr>
              <a:t>Pastikan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segala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rekod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pemerhatian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diberikan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ibu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bapa</a:t>
            </a:r>
            <a:r>
              <a:rPr lang="en-US" dirty="0" smtClean="0">
                <a:latin typeface="Comic Sans MS" pitchFamily="66" charset="0"/>
              </a:rPr>
              <a:t>/</a:t>
            </a:r>
            <a:r>
              <a:rPr lang="en-US" dirty="0" err="1" smtClean="0">
                <a:latin typeface="Comic Sans MS" pitchFamily="66" charset="0"/>
              </a:rPr>
              <a:t>penjaga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akhir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tahun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13281" t="34000" r="50000" b="18000"/>
          <a:stretch>
            <a:fillRect/>
          </a:stretch>
        </p:blipFill>
        <p:spPr bwMode="auto">
          <a:xfrm>
            <a:off x="5257800" y="3810000"/>
            <a:ext cx="35814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33333" r="50781" b="18171"/>
          <a:stretch>
            <a:fillRect/>
          </a:stretch>
        </p:blipFill>
        <p:spPr bwMode="auto">
          <a:xfrm>
            <a:off x="304800" y="914400"/>
            <a:ext cx="8586537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Comic Sans MS" pitchFamily="66" charset="0"/>
              </a:rPr>
              <a:t>Segala</a:t>
            </a:r>
            <a:r>
              <a:rPr lang="en-US" sz="4000" dirty="0">
                <a:latin typeface="Comic Sans MS" pitchFamily="66" charset="0"/>
              </a:rPr>
              <a:t> </a:t>
            </a:r>
            <a:r>
              <a:rPr lang="en-US" sz="4000" dirty="0" err="1">
                <a:latin typeface="Comic Sans MS" pitchFamily="66" charset="0"/>
              </a:rPr>
              <a:t>maklumat</a:t>
            </a:r>
            <a:r>
              <a:rPr lang="en-US" sz="4000" dirty="0">
                <a:latin typeface="Comic Sans MS" pitchFamily="66" charset="0"/>
              </a:rPr>
              <a:t> yang </a:t>
            </a:r>
            <a:r>
              <a:rPr lang="en-US" sz="4000" dirty="0" err="1">
                <a:latin typeface="Comic Sans MS" pitchFamily="66" charset="0"/>
              </a:rPr>
              <a:t>diperoleh</a:t>
            </a:r>
            <a:r>
              <a:rPr lang="en-US" sz="4000" dirty="0">
                <a:latin typeface="Comic Sans MS" pitchFamily="66" charset="0"/>
              </a:rPr>
              <a:t> </a:t>
            </a:r>
            <a:r>
              <a:rPr lang="en-US" sz="4000" dirty="0" err="1">
                <a:latin typeface="Comic Sans MS" pitchFamily="66" charset="0"/>
              </a:rPr>
              <a:t>daripada</a:t>
            </a:r>
            <a:r>
              <a:rPr lang="en-US" sz="4000" dirty="0">
                <a:latin typeface="Comic Sans MS" pitchFamily="66" charset="0"/>
              </a:rPr>
              <a:t> </a:t>
            </a:r>
            <a:r>
              <a:rPr lang="en-US" sz="4000" dirty="0" err="1">
                <a:latin typeface="Comic Sans MS" pitchFamily="66" charset="0"/>
              </a:rPr>
              <a:t>pemerhatian</a:t>
            </a:r>
            <a:r>
              <a:rPr lang="en-US" sz="4000" dirty="0">
                <a:latin typeface="Comic Sans MS" pitchFamily="66" charset="0"/>
              </a:rPr>
              <a:t> yang </a:t>
            </a:r>
            <a:r>
              <a:rPr lang="en-US" sz="4000" dirty="0" err="1">
                <a:latin typeface="Comic Sans MS" pitchFamily="66" charset="0"/>
              </a:rPr>
              <a:t>sistematik</a:t>
            </a:r>
            <a:r>
              <a:rPr lang="en-US" sz="4000" dirty="0">
                <a:latin typeface="Comic Sans MS" pitchFamily="66" charset="0"/>
              </a:rPr>
              <a:t> </a:t>
            </a:r>
            <a:r>
              <a:rPr lang="en-US" sz="4000" dirty="0" err="1">
                <a:latin typeface="Comic Sans MS" pitchFamily="66" charset="0"/>
              </a:rPr>
              <a:t>direkodkan</a:t>
            </a:r>
            <a:r>
              <a:rPr lang="en-US" sz="4000" dirty="0">
                <a:latin typeface="Comic Sans MS" pitchFamily="66" charset="0"/>
              </a:rPr>
              <a:t> </a:t>
            </a:r>
            <a:r>
              <a:rPr lang="en-US" sz="4000" dirty="0" err="1">
                <a:latin typeface="Comic Sans MS" pitchFamily="66" charset="0"/>
              </a:rPr>
              <a:t>dan</a:t>
            </a:r>
            <a:r>
              <a:rPr lang="en-US" sz="4000" dirty="0">
                <a:latin typeface="Comic Sans MS" pitchFamily="66" charset="0"/>
              </a:rPr>
              <a:t> </a:t>
            </a:r>
            <a:r>
              <a:rPr lang="en-US" sz="4000" dirty="0" err="1">
                <a:latin typeface="Comic Sans MS" pitchFamily="66" charset="0"/>
              </a:rPr>
              <a:t>dikumpulkan</a:t>
            </a:r>
            <a:r>
              <a:rPr lang="en-US" sz="4000" dirty="0">
                <a:latin typeface="Comic Sans MS" pitchFamily="66" charset="0"/>
              </a:rPr>
              <a:t> </a:t>
            </a:r>
            <a:r>
              <a:rPr lang="en-US" sz="4000" dirty="0" err="1">
                <a:latin typeface="Comic Sans MS" pitchFamily="66" charset="0"/>
              </a:rPr>
              <a:t>dalam</a:t>
            </a:r>
            <a:r>
              <a:rPr lang="en-US" sz="4000" dirty="0">
                <a:latin typeface="Comic Sans MS" pitchFamily="66" charset="0"/>
              </a:rPr>
              <a:t> portfolio</a:t>
            </a:r>
            <a:r>
              <a:rPr lang="en-US" sz="4000" dirty="0" smtClean="0">
                <a:latin typeface="Comic Sans MS" pitchFamily="66" charset="0"/>
              </a:rPr>
              <a:t>.</a:t>
            </a:r>
          </a:p>
          <a:p>
            <a:endParaRPr lang="en-US" sz="4000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0938" t="30000" r="50781" b="14000"/>
          <a:stretch>
            <a:fillRect/>
          </a:stretch>
        </p:blipFill>
        <p:spPr bwMode="auto">
          <a:xfrm>
            <a:off x="6172200" y="4310743"/>
            <a:ext cx="2971800" cy="2547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Portfolio </a:t>
            </a:r>
            <a:r>
              <a:rPr lang="en-US" dirty="0" err="1" smtClean="0">
                <a:latin typeface="Comic Sans MS" pitchFamily="66" charset="0"/>
              </a:rPr>
              <a:t>menjadi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sumber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rujukan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menunjukkan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kemajuan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kekuatan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konsep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kemahiran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mereka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kuasai</a:t>
            </a:r>
            <a:r>
              <a:rPr lang="en-US" dirty="0" smtClean="0">
                <a:latin typeface="Comic Sans MS" pitchFamily="66" charset="0"/>
              </a:rPr>
              <a:t>. </a:t>
            </a:r>
          </a:p>
          <a:p>
            <a:r>
              <a:rPr lang="en-US" dirty="0" err="1" smtClean="0">
                <a:latin typeface="Comic Sans MS" pitchFamily="66" charset="0"/>
              </a:rPr>
              <a:t>Setiap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murid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mempunyai</a:t>
            </a:r>
            <a:r>
              <a:rPr lang="en-US" dirty="0" smtClean="0">
                <a:latin typeface="Comic Sans MS" pitchFamily="66" charset="0"/>
              </a:rPr>
              <a:t> portfolio yang </a:t>
            </a:r>
            <a:r>
              <a:rPr lang="en-US" dirty="0" err="1" smtClean="0">
                <a:latin typeface="Comic Sans MS" pitchFamily="66" charset="0"/>
              </a:rPr>
              <a:t>mengandungi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hasil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kerja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mereka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beserta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tarikh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kerja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dihasilkan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catatan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berkaitan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2192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Gill Sans Ultra Bold" pitchFamily="34" charset="0"/>
              </a:rPr>
              <a:t>PORTFOLIO</a:t>
            </a:r>
            <a:endParaRPr lang="en-US" sz="5400" dirty="0">
              <a:latin typeface="Gill Sans Ultra Bold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5469" t="28000" r="49219" b="14667"/>
          <a:stretch>
            <a:fillRect/>
          </a:stretch>
        </p:blipFill>
        <p:spPr bwMode="auto">
          <a:xfrm>
            <a:off x="4267200" y="3124200"/>
            <a:ext cx="44196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8" name="AutoShape 4" descr="http://www.vdezignstudio.com/images/portfoli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latin typeface="Aharoni" pitchFamily="2" charset="-79"/>
                <a:cs typeface="Aharoni" pitchFamily="2" charset="-79"/>
              </a:rPr>
              <a:t>Definisi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Portfolio  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Portfolio  </a:t>
            </a:r>
            <a:r>
              <a:rPr lang="en-US" dirty="0" err="1">
                <a:latin typeface="Comic Sans MS" pitchFamily="66" charset="0"/>
              </a:rPr>
              <a:t>adalah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satu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himpunan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bukti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(</a:t>
            </a:r>
            <a:r>
              <a:rPr lang="en-US" dirty="0" err="1">
                <a:latin typeface="Comic Sans MS" pitchFamily="66" charset="0"/>
              </a:rPr>
              <a:t>evidens</a:t>
            </a:r>
            <a:r>
              <a:rPr lang="en-US" dirty="0">
                <a:latin typeface="Comic Sans MS" pitchFamily="66" charset="0"/>
              </a:rPr>
              <a:t>) </a:t>
            </a:r>
            <a:r>
              <a:rPr lang="en-US" dirty="0" err="1">
                <a:latin typeface="Comic Sans MS" pitchFamily="66" charset="0"/>
              </a:rPr>
              <a:t>atau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keterangan</a:t>
            </a:r>
            <a:r>
              <a:rPr lang="en-US" dirty="0">
                <a:latin typeface="Comic Sans MS" pitchFamily="66" charset="0"/>
              </a:rPr>
              <a:t> yang  </a:t>
            </a:r>
            <a:r>
              <a:rPr lang="en-US" dirty="0" err="1">
                <a:latin typeface="Comic Sans MS" pitchFamily="66" charset="0"/>
              </a:rPr>
              <a:t>terkumpul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berkenaan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dengan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perkembangan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dan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kemajuan</a:t>
            </a:r>
            <a:r>
              <a:rPr lang="en-US" b="1" dirty="0">
                <a:latin typeface="Comic Sans MS" pitchFamily="66" charset="0"/>
              </a:rPr>
              <a:t>  </a:t>
            </a:r>
            <a:r>
              <a:rPr lang="en-US" dirty="0" err="1">
                <a:latin typeface="Comic Sans MS" pitchFamily="66" charset="0"/>
              </a:rPr>
              <a:t>murid</a:t>
            </a:r>
            <a:r>
              <a:rPr lang="en-US" dirty="0">
                <a:latin typeface="Comic Sans MS" pitchFamily="66" charset="0"/>
              </a:rPr>
              <a:t>  </a:t>
            </a:r>
            <a:r>
              <a:rPr lang="en-US" dirty="0" err="1">
                <a:latin typeface="Comic Sans MS" pitchFamily="66" charset="0"/>
              </a:rPr>
              <a:t>dalam</a:t>
            </a:r>
            <a:r>
              <a:rPr lang="en-US" dirty="0">
                <a:latin typeface="Comic Sans MS" pitchFamily="66" charset="0"/>
              </a:rPr>
              <a:t>  </a:t>
            </a:r>
            <a:r>
              <a:rPr lang="en-US" dirty="0" err="1">
                <a:latin typeface="Comic Sans MS" pitchFamily="66" charset="0"/>
              </a:rPr>
              <a:t>jangka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masa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>
                <a:latin typeface="Comic Sans MS" pitchFamily="66" charset="0"/>
              </a:rPr>
              <a:t>ditetapkan</a:t>
            </a:r>
            <a:r>
              <a:rPr lang="en-US" dirty="0">
                <a:latin typeface="Comic Sans MS" pitchFamily="66" charset="0"/>
              </a:rPr>
              <a:t>.    </a:t>
            </a: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 l="10156" t="39333" r="53906" b="27333"/>
          <a:stretch>
            <a:fillRect/>
          </a:stretch>
        </p:blipFill>
        <p:spPr bwMode="auto">
          <a:xfrm>
            <a:off x="4724400" y="4323522"/>
            <a:ext cx="3962400" cy="2153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latin typeface="Aharoni" pitchFamily="2" charset="-79"/>
                <a:cs typeface="Aharoni" pitchFamily="2" charset="-79"/>
              </a:rPr>
              <a:t>Tujuan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Portfolio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514350" indent="-514350"/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menyimpan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rekod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tentang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pengalaman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usaha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kemajuan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kejayaan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>
                <a:latin typeface="Comic Sans MS" pitchFamily="66" charset="0"/>
              </a:rPr>
              <a:t>diperolehi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murid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secara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individu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kumpulan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marL="514350" indent="-514350"/>
            <a:endParaRPr lang="en-US" dirty="0" smtClean="0">
              <a:latin typeface="Comic Sans MS" pitchFamily="66" charset="0"/>
            </a:endParaRPr>
          </a:p>
          <a:p>
            <a:pPr marL="514350" indent="-514350"/>
            <a:r>
              <a:rPr lang="en-US" dirty="0" err="1" smtClean="0">
                <a:latin typeface="Comic Sans MS" pitchFamily="66" charset="0"/>
              </a:rPr>
              <a:t>boleh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dijadikan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asas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untuk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guru 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menilai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pencapaian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murid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dijadikan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panduan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untuk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menyediakan</a:t>
            </a:r>
            <a:r>
              <a:rPr lang="en-US" dirty="0" smtClean="0">
                <a:latin typeface="Comic Sans MS" pitchFamily="66" charset="0"/>
              </a:rPr>
              <a:t>  </a:t>
            </a:r>
            <a:r>
              <a:rPr lang="en-US" dirty="0" err="1" smtClean="0">
                <a:latin typeface="Comic Sans MS" pitchFamily="66" charset="0"/>
              </a:rPr>
              <a:t>pembelajaran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selanjutnya</a:t>
            </a:r>
            <a:r>
              <a:rPr lang="en-US" dirty="0" smtClean="0">
                <a:latin typeface="Comic Sans MS" pitchFamily="66" charset="0"/>
              </a:rPr>
              <a:t>.  </a:t>
            </a:r>
          </a:p>
          <a:p>
            <a:pPr marL="514350" indent="-514350"/>
            <a:endParaRPr lang="en-US" dirty="0" smtClean="0">
              <a:latin typeface="Comic Sans MS" pitchFamily="66" charset="0"/>
            </a:endParaRPr>
          </a:p>
          <a:p>
            <a:pPr marL="514350" indent="-514350"/>
            <a:r>
              <a:rPr lang="en-US" dirty="0" smtClean="0">
                <a:latin typeface="Comic Sans MS" pitchFamily="66" charset="0"/>
              </a:rPr>
              <a:t>Portfolio </a:t>
            </a:r>
            <a:r>
              <a:rPr lang="en-US" dirty="0" err="1" smtClean="0">
                <a:latin typeface="Comic Sans MS" pitchFamily="66" charset="0"/>
              </a:rPr>
              <a:t>ini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hendaklah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dikongsi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bersama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ibu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bapa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murid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untuk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memaklumkan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tentang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perkembangan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kemajuan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anak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mereka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marL="514350" indent="-514350"/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>
                <a:latin typeface="Aharoni" pitchFamily="2" charset="-79"/>
                <a:cs typeface="Aharoni" pitchFamily="2" charset="-79"/>
              </a:rPr>
              <a:t>Bahan  yang perlu ada dalam portfolio</a:t>
            </a:r>
            <a:r>
              <a:rPr lang="en-US" sz="3600" dirty="0">
                <a:latin typeface="Aharoni" pitchFamily="2" charset="-79"/>
                <a:cs typeface="Aharoni" pitchFamily="2" charset="-79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0" lvl="0" indent="-571500">
              <a:buNone/>
            </a:pPr>
            <a:r>
              <a:rPr lang="en-US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)	</a:t>
            </a:r>
            <a:r>
              <a:rPr lang="en-US" b="1" dirty="0" err="1" smtClean="0">
                <a:latin typeface="Comic Sans MS" pitchFamily="66" charset="0"/>
              </a:rPr>
              <a:t>Pelaporan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Perkembangan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murid</a:t>
            </a:r>
            <a:endParaRPr lang="en-US" sz="3600" b="1" dirty="0">
              <a:latin typeface="Comic Sans MS" pitchFamily="66" charset="0"/>
            </a:endParaRPr>
          </a:p>
          <a:p>
            <a:pPr marL="1028700" lvl="1" indent="-571500"/>
            <a:r>
              <a:rPr lang="en-US" dirty="0" err="1">
                <a:latin typeface="Comic Sans MS" pitchFamily="66" charset="0"/>
              </a:rPr>
              <a:t>Rekod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Peribadi</a:t>
            </a:r>
            <a:endParaRPr lang="en-US" sz="3200" dirty="0">
              <a:latin typeface="Comic Sans MS" pitchFamily="66" charset="0"/>
            </a:endParaRPr>
          </a:p>
          <a:p>
            <a:pPr marL="1028700" lvl="1" indent="-571500"/>
            <a:r>
              <a:rPr lang="en-US" dirty="0" err="1">
                <a:latin typeface="Comic Sans MS" pitchFamily="66" charset="0"/>
              </a:rPr>
              <a:t>Rekod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Perkembangan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Kemajuan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Murid</a:t>
            </a:r>
            <a:endParaRPr lang="en-US" sz="3200" dirty="0">
              <a:latin typeface="Comic Sans MS" pitchFamily="66" charset="0"/>
            </a:endParaRPr>
          </a:p>
          <a:p>
            <a:pPr marL="571500" indent="-571500">
              <a:buNone/>
            </a:pPr>
            <a:r>
              <a:rPr lang="en-US" dirty="0">
                <a:latin typeface="Comic Sans MS" pitchFamily="66" charset="0"/>
              </a:rPr>
              <a:t> </a:t>
            </a:r>
            <a:endParaRPr lang="en-US" sz="3600" dirty="0">
              <a:latin typeface="Comic Sans MS" pitchFamily="66" charset="0"/>
            </a:endParaRPr>
          </a:p>
          <a:p>
            <a:pPr marL="571500" indent="-571500">
              <a:buNone/>
            </a:pPr>
            <a:r>
              <a:rPr lang="en-US" dirty="0" smtClean="0">
                <a:latin typeface="Comic Sans MS" pitchFamily="66" charset="0"/>
              </a:rPr>
              <a:t>ii)	</a:t>
            </a:r>
            <a:r>
              <a:rPr lang="en-US" b="1" dirty="0" err="1" smtClean="0">
                <a:latin typeface="Comic Sans MS" pitchFamily="66" charset="0"/>
              </a:rPr>
              <a:t>Hasil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kerja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terpilih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;</a:t>
            </a:r>
            <a:endParaRPr lang="en-US" sz="3600" dirty="0">
              <a:latin typeface="Comic Sans MS" pitchFamily="66" charset="0"/>
            </a:endParaRPr>
          </a:p>
          <a:p>
            <a:pPr marL="1028700" lvl="1" indent="-571500"/>
            <a:r>
              <a:rPr lang="en-US" dirty="0" err="1">
                <a:latin typeface="Comic Sans MS" pitchFamily="66" charset="0"/>
              </a:rPr>
              <a:t>Perlu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dinilai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diberi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ulasan</a:t>
            </a:r>
            <a:endParaRPr lang="en-US" sz="3200" dirty="0">
              <a:latin typeface="Comic Sans MS" pitchFamily="66" charset="0"/>
            </a:endParaRPr>
          </a:p>
          <a:p>
            <a:pPr marL="1028700" lvl="1" indent="-571500"/>
            <a:r>
              <a:rPr lang="en-US" dirty="0" err="1">
                <a:latin typeface="Comic Sans MS" pitchFamily="66" charset="0"/>
              </a:rPr>
              <a:t>Telah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menunjukkan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peningkatan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dalam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pencapaian</a:t>
            </a:r>
            <a:endParaRPr lang="en-US" sz="3200" dirty="0">
              <a:latin typeface="Comic Sans MS" pitchFamily="66" charset="0"/>
            </a:endParaRPr>
          </a:p>
          <a:p>
            <a:pPr marL="1028700" lvl="1" indent="-571500"/>
            <a:r>
              <a:rPr lang="en-US" dirty="0" err="1">
                <a:latin typeface="Comic Sans MS" pitchFamily="66" charset="0"/>
              </a:rPr>
              <a:t>Pemilihan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hasil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kerja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murid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dari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setiap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Tunjang</a:t>
            </a:r>
            <a:r>
              <a:rPr lang="en-US" dirty="0" smtClean="0">
                <a:latin typeface="Comic Sans MS" pitchFamily="66" charset="0"/>
              </a:rPr>
              <a:t>.</a:t>
            </a:r>
            <a:r>
              <a:rPr lang="en-US" b="1" dirty="0">
                <a:latin typeface="Comic Sans MS" pitchFamily="66" charset="0"/>
              </a:rPr>
              <a:t> </a:t>
            </a:r>
            <a:endParaRPr lang="en-US" sz="5400" dirty="0">
              <a:latin typeface="Comic Sans MS" pitchFamily="66" charset="0"/>
            </a:endParaRPr>
          </a:p>
          <a:p>
            <a:pPr marL="571500" indent="-571500">
              <a:buNone/>
            </a:pPr>
            <a:endParaRPr lang="en-US" sz="3600" dirty="0">
              <a:latin typeface="Comic Sans MS" pitchFamily="66" charset="0"/>
            </a:endParaRPr>
          </a:p>
          <a:p>
            <a:pPr marL="571500" indent="-571500">
              <a:buFont typeface="+mj-lt"/>
              <a:buAutoNum type="romanLcPeriod"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608" t="31989" r="50986" b="19186"/>
          <a:stretch>
            <a:fillRect/>
          </a:stretch>
        </p:blipFill>
        <p:spPr bwMode="auto">
          <a:xfrm>
            <a:off x="381000" y="304800"/>
            <a:ext cx="5029200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11718" t="39333" r="63281" b="24667"/>
          <a:stretch>
            <a:fillRect/>
          </a:stretch>
        </p:blipFill>
        <p:spPr bwMode="auto">
          <a:xfrm>
            <a:off x="4876800" y="3200400"/>
            <a:ext cx="35814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omic Sans MS" pitchFamily="66" charset="0"/>
              </a:rPr>
              <a:t>REKOD PERIBADI </a:t>
            </a:r>
            <a:r>
              <a:rPr lang="en-US" b="1" dirty="0" smtClean="0">
                <a:latin typeface="Comic Sans MS" pitchFamily="66" charset="0"/>
              </a:rPr>
              <a:t>MURID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>
                <a:latin typeface="Comic Sans MS" pitchFamily="66" charset="0"/>
              </a:rPr>
              <a:t>mengandungi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maklumat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diri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keluarga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murid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fizikal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murid</a:t>
            </a:r>
            <a:r>
              <a:rPr lang="en-US" dirty="0">
                <a:latin typeface="Comic Sans MS" pitchFamily="66" charset="0"/>
              </a:rPr>
              <a:t>. 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Guru </a:t>
            </a:r>
            <a:r>
              <a:rPr lang="en-US" dirty="0" err="1">
                <a:latin typeface="Comic Sans MS" pitchFamily="66" charset="0"/>
              </a:rPr>
              <a:t>perlu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memastikan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segala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maklumat</a:t>
            </a:r>
            <a:r>
              <a:rPr lang="en-US" dirty="0">
                <a:latin typeface="Comic Sans MS" pitchFamily="66" charset="0"/>
              </a:rPr>
              <a:t> yang  </a:t>
            </a:r>
            <a:r>
              <a:rPr lang="en-US" dirty="0" err="1">
                <a:latin typeface="Comic Sans MS" pitchFamily="66" charset="0"/>
              </a:rPr>
              <a:t>hendak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diperolehi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tepat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mendapat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kerjasama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dari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ibu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bapa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atau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penjaga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r>
              <a:rPr lang="en-US" dirty="0" err="1" smtClean="0">
                <a:latin typeface="Comic Sans MS" pitchFamily="66" charset="0"/>
              </a:rPr>
              <a:t>Rekod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peribadi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ini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diserahkan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kepada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ibubapa</a:t>
            </a:r>
            <a:r>
              <a:rPr lang="en-US" dirty="0">
                <a:latin typeface="Comic Sans MS" pitchFamily="66" charset="0"/>
              </a:rPr>
              <a:t>/</a:t>
            </a:r>
            <a:r>
              <a:rPr lang="en-US" dirty="0" err="1">
                <a:latin typeface="Comic Sans MS" pitchFamily="66" charset="0"/>
              </a:rPr>
              <a:t>penjaga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akhir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sesi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prasekolah</a:t>
            </a:r>
            <a:r>
              <a:rPr lang="en-US" dirty="0">
                <a:latin typeface="Comic Sans MS" pitchFamily="66" charset="0"/>
              </a:rPr>
              <a:t>. 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Rekod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peribadi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ini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sebaik-baiknya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diserah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kepada</a:t>
            </a:r>
            <a:r>
              <a:rPr lang="en-US" dirty="0">
                <a:latin typeface="Comic Sans MS" pitchFamily="66" charset="0"/>
              </a:rPr>
              <a:t> guru </a:t>
            </a:r>
            <a:r>
              <a:rPr lang="en-US" dirty="0" err="1">
                <a:latin typeface="Comic Sans MS" pitchFamily="66" charset="0"/>
              </a:rPr>
              <a:t>Tahun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Satu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untuk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memastikan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kesinambungan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rekod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perkembangan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murid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>
                <a:latin typeface="Comic Sans MS" pitchFamily="66" charset="0"/>
              </a:rPr>
              <a:t>berkaitan</a:t>
            </a:r>
            <a:r>
              <a:rPr lang="en-US" dirty="0">
                <a:latin typeface="Comic Sans MS" pitchFamily="66" charset="0"/>
              </a:rPr>
              <a:t>. 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348</Words>
  <Application>Microsoft Office PowerPoint</Application>
  <PresentationFormat>On-screen Show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PENYIMPANAN MAKLUMAT</vt:lpstr>
      <vt:lpstr>Slide 2</vt:lpstr>
      <vt:lpstr>Slide 3</vt:lpstr>
      <vt:lpstr>PORTFOLIO</vt:lpstr>
      <vt:lpstr>Definisi Portfolio  </vt:lpstr>
      <vt:lpstr>Tujuan Portfolio</vt:lpstr>
      <vt:lpstr>Bahan  yang perlu ada dalam portfolio:</vt:lpstr>
      <vt:lpstr>Slide 8</vt:lpstr>
      <vt:lpstr>REKOD PERIBADI MURID</vt:lpstr>
      <vt:lpstr>Contoh Rekod Peribadi Murid</vt:lpstr>
      <vt:lpstr>Slide 11</vt:lpstr>
      <vt:lpstr>Slide 12</vt:lpstr>
      <vt:lpstr>TATACARA PENGURUSAN DAN PENYIMPANAN REKOD</vt:lpstr>
      <vt:lpstr>Panduan Menjaga Rekod Perkembangan dan Kemajuan Murid Prasekolah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PENYIMPANAN MAKLUMAT</dc:title>
  <dc:creator>user</dc:creator>
  <cp:lastModifiedBy>user</cp:lastModifiedBy>
  <cp:revision>2</cp:revision>
  <dcterms:created xsi:type="dcterms:W3CDTF">2016-01-26T04:43:55Z</dcterms:created>
  <dcterms:modified xsi:type="dcterms:W3CDTF">2016-01-26T05:18:45Z</dcterms:modified>
</cp:coreProperties>
</file>